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2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3" r:id="rId24"/>
    <p:sldId id="279" r:id="rId25"/>
    <p:sldId id="280" r:id="rId26"/>
    <p:sldId id="281" r:id="rId27"/>
    <p:sldId id="284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  <p:sldId id="299" r:id="rId70"/>
    <p:sldId id="300" r:id="rId7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51DBC46-FFA6-4095-849C-839D02C4421F}">
          <p14:sldIdLst>
            <p14:sldId id="256"/>
            <p14:sldId id="32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79"/>
            <p14:sldId id="280"/>
            <p14:sldId id="281"/>
            <p14:sldId id="284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Раздел по умолчанию" id="{3F24666F-D04D-40BF-8E3C-11D2BA6E04EF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заголовок" id="{9EF50C8D-4A55-415F-AFB1-BFA3768387FA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A28EA-CC6D-4539-A031-7282157ACCC3}" type="doc">
      <dgm:prSet loTypeId="urn:microsoft.com/office/officeart/2005/8/layout/hierarchy5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22B32EE-D9EE-42B5-BC18-F51C47FF5F4A}">
      <dgm:prSet phldrT="[Текст]" custT="1"/>
      <dgm:spPr/>
      <dgm:t>
        <a:bodyPr/>
        <a:lstStyle/>
        <a:p>
          <a:r>
            <a:rPr lang="ru-RU" sz="2400" b="1" dirty="0">
              <a:solidFill>
                <a:srgbClr val="002060"/>
              </a:solidFill>
              <a:latin typeface="Comic Sans MS" pitchFamily="66" charset="0"/>
            </a:rPr>
            <a:t>Области применения</a:t>
          </a:r>
        </a:p>
      </dgm:t>
    </dgm:pt>
    <dgm:pt modelId="{59CC544F-107C-4F22-8947-177AC252D9D4}" type="parTrans" cxnId="{A4708D3E-F327-4CD1-9397-AC01B6654631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33713BE1-C7F5-44E6-BAB1-7E8178A52DD0}" type="sibTrans" cxnId="{A4708D3E-F327-4CD1-9397-AC01B6654631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E51ABE0A-9D54-4C53-BA20-4B8265B33E3B}">
      <dgm:prSet phldrT="[Текст]" custT="1"/>
      <dgm:spPr/>
      <dgm:t>
        <a:bodyPr/>
        <a:lstStyle/>
        <a:p>
          <a:r>
            <a:rPr lang="ru-RU" sz="2000" b="1" dirty="0">
              <a:solidFill>
                <a:srgbClr val="002060"/>
              </a:solidFill>
              <a:latin typeface="Comic Sans MS" pitchFamily="66" charset="0"/>
            </a:rPr>
            <a:t>Научная графика</a:t>
          </a:r>
        </a:p>
      </dgm:t>
    </dgm:pt>
    <dgm:pt modelId="{C0C290AA-EE97-44A3-876C-7C93F058DF2C}" type="parTrans" cxnId="{018260B9-83B2-43C5-AAA2-4446FD4AE3F7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BF0F1E15-5185-4700-9AE8-14FE38B2873A}" type="sibTrans" cxnId="{018260B9-83B2-43C5-AAA2-4446FD4AE3F7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1A41E166-C757-41ED-811C-4C34BF65463D}">
      <dgm:prSet phldrT="[Текст]" custT="1"/>
      <dgm:spPr/>
      <dgm:t>
        <a:bodyPr/>
        <a:lstStyle/>
        <a:p>
          <a:r>
            <a:rPr lang="ru-RU" sz="2000" b="1" dirty="0">
              <a:solidFill>
                <a:srgbClr val="002060"/>
              </a:solidFill>
              <a:latin typeface="Comic Sans MS" pitchFamily="66" charset="0"/>
            </a:rPr>
            <a:t>Деловая графика</a:t>
          </a:r>
        </a:p>
      </dgm:t>
    </dgm:pt>
    <dgm:pt modelId="{7DE611EA-A120-4E48-A938-B1638A22F15E}" type="parTrans" cxnId="{84C1A28F-D916-45D7-8A6C-737CE0573E05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1567EA75-3561-4230-99E4-4274D59C4D3F}" type="sibTrans" cxnId="{84C1A28F-D916-45D7-8A6C-737CE0573E05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97D5875D-2A49-45B4-BFD2-169E52CF3E10}">
      <dgm:prSet phldrT="[Текст]" custT="1"/>
      <dgm:spPr/>
      <dgm:t>
        <a:bodyPr/>
        <a:lstStyle/>
        <a:p>
          <a:r>
            <a:rPr lang="ru-RU" sz="2000" b="1" dirty="0">
              <a:solidFill>
                <a:srgbClr val="002060"/>
              </a:solidFill>
              <a:latin typeface="Comic Sans MS" pitchFamily="66" charset="0"/>
            </a:rPr>
            <a:t>Конструкторская графика</a:t>
          </a:r>
        </a:p>
      </dgm:t>
    </dgm:pt>
    <dgm:pt modelId="{443846B3-9ECD-41B5-96AF-C33BDB1B0C79}" type="parTrans" cxnId="{4279045B-7EE8-4A86-BE86-B3CB6F170098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C972D00F-9CE7-432E-B6BA-76E28FBE15FB}" type="sibTrans" cxnId="{4279045B-7EE8-4A86-BE86-B3CB6F170098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A566484B-78D2-4691-B57C-F9155A7BEF8D}">
      <dgm:prSet phldrT="[Текст]" custT="1"/>
      <dgm:spPr/>
      <dgm:t>
        <a:bodyPr/>
        <a:lstStyle/>
        <a:p>
          <a:r>
            <a:rPr lang="ru-RU" sz="2000" b="1" dirty="0">
              <a:solidFill>
                <a:srgbClr val="002060"/>
              </a:solidFill>
              <a:latin typeface="Comic Sans MS" pitchFamily="66" charset="0"/>
            </a:rPr>
            <a:t>Художественная и рекламная графика</a:t>
          </a:r>
        </a:p>
      </dgm:t>
    </dgm:pt>
    <dgm:pt modelId="{04E59377-DEA9-4B5B-B77E-0957E1595A1C}" type="parTrans" cxnId="{D246D754-8DBB-47E6-B73F-70C9C143C56F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3D019726-69C4-4269-8795-CE40F573A7C1}" type="sibTrans" cxnId="{D246D754-8DBB-47E6-B73F-70C9C143C56F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9A4A511D-EE72-4576-8037-1F8D8FBB7B1B}">
      <dgm:prSet custT="1"/>
      <dgm:spPr/>
      <dgm:t>
        <a:bodyPr/>
        <a:lstStyle/>
        <a:p>
          <a:r>
            <a:rPr lang="ru-RU" sz="2000" b="1" dirty="0">
              <a:solidFill>
                <a:srgbClr val="002060"/>
              </a:solidFill>
              <a:latin typeface="Comic Sans MS" pitchFamily="66" charset="0"/>
            </a:rPr>
            <a:t>Иллюстративная графика</a:t>
          </a:r>
        </a:p>
      </dgm:t>
    </dgm:pt>
    <dgm:pt modelId="{0DE303DC-C13D-4F93-8651-E75C427AA761}" type="parTrans" cxnId="{814854A6-DACA-484B-AFB3-1A0DA7AF9C0C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82B9B429-8359-4A06-98A3-B0E1224B691F}" type="sibTrans" cxnId="{814854A6-DACA-484B-AFB3-1A0DA7AF9C0C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6281497A-606C-4604-9B1B-4A8E9D10E404}">
      <dgm:prSet custT="1"/>
      <dgm:spPr/>
      <dgm:t>
        <a:bodyPr/>
        <a:lstStyle/>
        <a:p>
          <a:r>
            <a:rPr lang="ru-RU" sz="2000" b="1" dirty="0">
              <a:solidFill>
                <a:srgbClr val="002060"/>
              </a:solidFill>
              <a:latin typeface="Comic Sans MS" pitchFamily="66" charset="0"/>
            </a:rPr>
            <a:t>Компьютерная анимация</a:t>
          </a:r>
        </a:p>
      </dgm:t>
    </dgm:pt>
    <dgm:pt modelId="{9FCEBE5A-2D4F-4392-84C1-01F013B14A65}" type="parTrans" cxnId="{CA87D94F-8C5B-4738-9629-6DBE3163933F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787F87C0-6CBE-4377-B979-2C96449DBA07}" type="sibTrans" cxnId="{CA87D94F-8C5B-4738-9629-6DBE3163933F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142305DD-E01A-40D4-A637-1810A54A8077}">
      <dgm:prSet custT="1"/>
      <dgm:spPr/>
      <dgm:t>
        <a:bodyPr/>
        <a:lstStyle/>
        <a:p>
          <a:r>
            <a:rPr lang="ru-RU" sz="2000" b="1">
              <a:solidFill>
                <a:srgbClr val="002060"/>
              </a:solidFill>
              <a:latin typeface="Comic Sans MS" pitchFamily="66" charset="0"/>
            </a:rPr>
            <a:t>Мультимедиа</a:t>
          </a:r>
          <a:endParaRPr lang="ru-RU" sz="2000" b="1" dirty="0">
            <a:solidFill>
              <a:srgbClr val="002060"/>
            </a:solidFill>
            <a:latin typeface="Comic Sans MS" pitchFamily="66" charset="0"/>
          </a:endParaRPr>
        </a:p>
      </dgm:t>
    </dgm:pt>
    <dgm:pt modelId="{B7FE0B31-2FBB-4287-85D4-280588D42994}" type="parTrans" cxnId="{F773EB31-8F61-4FA1-B992-65623F5AE9F6}">
      <dgm:prSet custT="1"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E60A6053-A0EB-47D8-96EA-C48F71773A50}" type="sibTrans" cxnId="{F773EB31-8F61-4FA1-B992-65623F5AE9F6}">
      <dgm:prSet/>
      <dgm:spPr/>
      <dgm:t>
        <a:bodyPr/>
        <a:lstStyle/>
        <a:p>
          <a:endParaRPr lang="ru-RU" sz="1800" b="0">
            <a:solidFill>
              <a:srgbClr val="002060"/>
            </a:solidFill>
            <a:latin typeface="Comic Sans MS" pitchFamily="66" charset="0"/>
          </a:endParaRPr>
        </a:p>
      </dgm:t>
    </dgm:pt>
    <dgm:pt modelId="{58CA342E-FC24-4363-99D2-AD53064C8853}" type="pres">
      <dgm:prSet presAssocID="{7D0A28EA-CC6D-4539-A031-7282157ACCC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EDC42A3-A461-4222-8F9C-F6C10FCC0084}" type="pres">
      <dgm:prSet presAssocID="{7D0A28EA-CC6D-4539-A031-7282157ACCC3}" presName="hierFlow" presStyleCnt="0"/>
      <dgm:spPr/>
    </dgm:pt>
    <dgm:pt modelId="{8892D87D-27EF-4FA2-95D5-A6F1EBCE0E47}" type="pres">
      <dgm:prSet presAssocID="{7D0A28EA-CC6D-4539-A031-7282157ACCC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00007EE-27CB-4650-88C2-D6F2BC3195F4}" type="pres">
      <dgm:prSet presAssocID="{822B32EE-D9EE-42B5-BC18-F51C47FF5F4A}" presName="Name17" presStyleCnt="0"/>
      <dgm:spPr/>
    </dgm:pt>
    <dgm:pt modelId="{EFB21570-F54F-408C-86D7-F8D251277E24}" type="pres">
      <dgm:prSet presAssocID="{822B32EE-D9EE-42B5-BC18-F51C47FF5F4A}" presName="level1Shape" presStyleLbl="node0" presStyleIdx="0" presStyleCnt="1" custScaleX="159889">
        <dgm:presLayoutVars>
          <dgm:chPref val="3"/>
        </dgm:presLayoutVars>
      </dgm:prSet>
      <dgm:spPr/>
    </dgm:pt>
    <dgm:pt modelId="{CF30A398-93C1-4E9D-9147-5E4A0795B3F4}" type="pres">
      <dgm:prSet presAssocID="{822B32EE-D9EE-42B5-BC18-F51C47FF5F4A}" presName="hierChild2" presStyleCnt="0"/>
      <dgm:spPr/>
    </dgm:pt>
    <dgm:pt modelId="{0180C635-4667-4F2C-AED6-BDFBA38F30DE}" type="pres">
      <dgm:prSet presAssocID="{C0C290AA-EE97-44A3-876C-7C93F058DF2C}" presName="Name25" presStyleLbl="parChTrans1D2" presStyleIdx="0" presStyleCnt="7"/>
      <dgm:spPr/>
    </dgm:pt>
    <dgm:pt modelId="{F0E6D3DA-A84B-4358-8195-39E163881294}" type="pres">
      <dgm:prSet presAssocID="{C0C290AA-EE97-44A3-876C-7C93F058DF2C}" presName="connTx" presStyleLbl="parChTrans1D2" presStyleIdx="0" presStyleCnt="7"/>
      <dgm:spPr/>
    </dgm:pt>
    <dgm:pt modelId="{30AC75DB-2F4B-4069-A189-D03FC767066E}" type="pres">
      <dgm:prSet presAssocID="{E51ABE0A-9D54-4C53-BA20-4B8265B33E3B}" presName="Name30" presStyleCnt="0"/>
      <dgm:spPr/>
    </dgm:pt>
    <dgm:pt modelId="{79F1C8CE-74D3-4F39-A931-54B0908B7C7B}" type="pres">
      <dgm:prSet presAssocID="{E51ABE0A-9D54-4C53-BA20-4B8265B33E3B}" presName="level2Shape" presStyleLbl="node2" presStyleIdx="0" presStyleCnt="7" custScaleX="217443"/>
      <dgm:spPr/>
    </dgm:pt>
    <dgm:pt modelId="{0F9D6CAB-FBF9-4D3D-AB99-21E599675EA4}" type="pres">
      <dgm:prSet presAssocID="{E51ABE0A-9D54-4C53-BA20-4B8265B33E3B}" presName="hierChild3" presStyleCnt="0"/>
      <dgm:spPr/>
    </dgm:pt>
    <dgm:pt modelId="{971D5620-0300-4DE1-8A87-2D0D5731AC4C}" type="pres">
      <dgm:prSet presAssocID="{7DE611EA-A120-4E48-A938-B1638A22F15E}" presName="Name25" presStyleLbl="parChTrans1D2" presStyleIdx="1" presStyleCnt="7"/>
      <dgm:spPr/>
    </dgm:pt>
    <dgm:pt modelId="{747358DF-17FE-4E26-984F-B498C10518E2}" type="pres">
      <dgm:prSet presAssocID="{7DE611EA-A120-4E48-A938-B1638A22F15E}" presName="connTx" presStyleLbl="parChTrans1D2" presStyleIdx="1" presStyleCnt="7"/>
      <dgm:spPr/>
    </dgm:pt>
    <dgm:pt modelId="{F61BD59B-0CAC-43D0-9FD2-E0D72A3663AA}" type="pres">
      <dgm:prSet presAssocID="{1A41E166-C757-41ED-811C-4C34BF65463D}" presName="Name30" presStyleCnt="0"/>
      <dgm:spPr/>
    </dgm:pt>
    <dgm:pt modelId="{8670C78D-36BF-497C-B60E-C27BC4B334D0}" type="pres">
      <dgm:prSet presAssocID="{1A41E166-C757-41ED-811C-4C34BF65463D}" presName="level2Shape" presStyleLbl="node2" presStyleIdx="1" presStyleCnt="7" custScaleX="217443"/>
      <dgm:spPr/>
    </dgm:pt>
    <dgm:pt modelId="{C1E57D74-2132-4C64-8D76-E9DDC3117F1D}" type="pres">
      <dgm:prSet presAssocID="{1A41E166-C757-41ED-811C-4C34BF65463D}" presName="hierChild3" presStyleCnt="0"/>
      <dgm:spPr/>
    </dgm:pt>
    <dgm:pt modelId="{E81E105C-AB59-4F80-A173-7DAE21D6CF19}" type="pres">
      <dgm:prSet presAssocID="{443846B3-9ECD-41B5-96AF-C33BDB1B0C79}" presName="Name25" presStyleLbl="parChTrans1D2" presStyleIdx="2" presStyleCnt="7"/>
      <dgm:spPr/>
    </dgm:pt>
    <dgm:pt modelId="{14348FA0-A790-43CF-9253-20A3C5E21EB4}" type="pres">
      <dgm:prSet presAssocID="{443846B3-9ECD-41B5-96AF-C33BDB1B0C79}" presName="connTx" presStyleLbl="parChTrans1D2" presStyleIdx="2" presStyleCnt="7"/>
      <dgm:spPr/>
    </dgm:pt>
    <dgm:pt modelId="{9C0AD785-BC9E-4C45-8926-11DCB1D7B03B}" type="pres">
      <dgm:prSet presAssocID="{97D5875D-2A49-45B4-BFD2-169E52CF3E10}" presName="Name30" presStyleCnt="0"/>
      <dgm:spPr/>
    </dgm:pt>
    <dgm:pt modelId="{073D3C51-C313-4085-8A4E-7D8A34ECDC03}" type="pres">
      <dgm:prSet presAssocID="{97D5875D-2A49-45B4-BFD2-169E52CF3E10}" presName="level2Shape" presStyleLbl="node2" presStyleIdx="2" presStyleCnt="7" custScaleX="217443"/>
      <dgm:spPr/>
    </dgm:pt>
    <dgm:pt modelId="{D85D754D-A84F-4E16-8351-93D95A989B38}" type="pres">
      <dgm:prSet presAssocID="{97D5875D-2A49-45B4-BFD2-169E52CF3E10}" presName="hierChild3" presStyleCnt="0"/>
      <dgm:spPr/>
    </dgm:pt>
    <dgm:pt modelId="{CF801EB9-1D22-4EED-B8B4-E385FFAE4E20}" type="pres">
      <dgm:prSet presAssocID="{04E59377-DEA9-4B5B-B77E-0957E1595A1C}" presName="Name25" presStyleLbl="parChTrans1D2" presStyleIdx="3" presStyleCnt="7"/>
      <dgm:spPr/>
    </dgm:pt>
    <dgm:pt modelId="{F83FCA96-9AE8-4067-BC28-76F24F9F0E0C}" type="pres">
      <dgm:prSet presAssocID="{04E59377-DEA9-4B5B-B77E-0957E1595A1C}" presName="connTx" presStyleLbl="parChTrans1D2" presStyleIdx="3" presStyleCnt="7"/>
      <dgm:spPr/>
    </dgm:pt>
    <dgm:pt modelId="{FC170BDB-A146-4E31-8301-F9B8B83EAAE4}" type="pres">
      <dgm:prSet presAssocID="{A566484B-78D2-4691-B57C-F9155A7BEF8D}" presName="Name30" presStyleCnt="0"/>
      <dgm:spPr/>
    </dgm:pt>
    <dgm:pt modelId="{D1AD2A39-A1FC-4EAE-B62A-750E54D27B0F}" type="pres">
      <dgm:prSet presAssocID="{A566484B-78D2-4691-B57C-F9155A7BEF8D}" presName="level2Shape" presStyleLbl="node2" presStyleIdx="3" presStyleCnt="7" custScaleX="217443"/>
      <dgm:spPr/>
    </dgm:pt>
    <dgm:pt modelId="{3DF0BFC2-918D-4E07-82FE-D47CF6726457}" type="pres">
      <dgm:prSet presAssocID="{A566484B-78D2-4691-B57C-F9155A7BEF8D}" presName="hierChild3" presStyleCnt="0"/>
      <dgm:spPr/>
    </dgm:pt>
    <dgm:pt modelId="{F73BBA4C-EBF7-4D23-83E8-94293037D556}" type="pres">
      <dgm:prSet presAssocID="{0DE303DC-C13D-4F93-8651-E75C427AA761}" presName="Name25" presStyleLbl="parChTrans1D2" presStyleIdx="4" presStyleCnt="7"/>
      <dgm:spPr/>
    </dgm:pt>
    <dgm:pt modelId="{A565B988-11B2-43D2-B809-ABBB93EB132B}" type="pres">
      <dgm:prSet presAssocID="{0DE303DC-C13D-4F93-8651-E75C427AA761}" presName="connTx" presStyleLbl="parChTrans1D2" presStyleIdx="4" presStyleCnt="7"/>
      <dgm:spPr/>
    </dgm:pt>
    <dgm:pt modelId="{44A1E453-611C-4559-9FE1-AC3C4733DA24}" type="pres">
      <dgm:prSet presAssocID="{9A4A511D-EE72-4576-8037-1F8D8FBB7B1B}" presName="Name30" presStyleCnt="0"/>
      <dgm:spPr/>
    </dgm:pt>
    <dgm:pt modelId="{A9F5AB93-C9E5-4750-9302-C48C1D872C03}" type="pres">
      <dgm:prSet presAssocID="{9A4A511D-EE72-4576-8037-1F8D8FBB7B1B}" presName="level2Shape" presStyleLbl="node2" presStyleIdx="4" presStyleCnt="7" custScaleX="217443"/>
      <dgm:spPr/>
    </dgm:pt>
    <dgm:pt modelId="{AD663337-7371-4067-960E-A44684A9F394}" type="pres">
      <dgm:prSet presAssocID="{9A4A511D-EE72-4576-8037-1F8D8FBB7B1B}" presName="hierChild3" presStyleCnt="0"/>
      <dgm:spPr/>
    </dgm:pt>
    <dgm:pt modelId="{E7AB8A60-FDCD-414F-A658-87570B8A2DA1}" type="pres">
      <dgm:prSet presAssocID="{9FCEBE5A-2D4F-4392-84C1-01F013B14A65}" presName="Name25" presStyleLbl="parChTrans1D2" presStyleIdx="5" presStyleCnt="7"/>
      <dgm:spPr/>
    </dgm:pt>
    <dgm:pt modelId="{D2F1CC69-AFCB-47FE-AA5A-8216F88342A0}" type="pres">
      <dgm:prSet presAssocID="{9FCEBE5A-2D4F-4392-84C1-01F013B14A65}" presName="connTx" presStyleLbl="parChTrans1D2" presStyleIdx="5" presStyleCnt="7"/>
      <dgm:spPr/>
    </dgm:pt>
    <dgm:pt modelId="{8A858D51-65AC-458E-90F1-4C668FE44625}" type="pres">
      <dgm:prSet presAssocID="{6281497A-606C-4604-9B1B-4A8E9D10E404}" presName="Name30" presStyleCnt="0"/>
      <dgm:spPr/>
    </dgm:pt>
    <dgm:pt modelId="{5DDE93BA-A68B-4723-A4FB-3DBD39DB2D40}" type="pres">
      <dgm:prSet presAssocID="{6281497A-606C-4604-9B1B-4A8E9D10E404}" presName="level2Shape" presStyleLbl="node2" presStyleIdx="5" presStyleCnt="7" custScaleX="217443"/>
      <dgm:spPr/>
    </dgm:pt>
    <dgm:pt modelId="{BE7BB5D4-9540-46DC-B1E7-1AAB7F1AC2F2}" type="pres">
      <dgm:prSet presAssocID="{6281497A-606C-4604-9B1B-4A8E9D10E404}" presName="hierChild3" presStyleCnt="0"/>
      <dgm:spPr/>
    </dgm:pt>
    <dgm:pt modelId="{00C875F6-3452-49FA-9D73-89D5AB6233AE}" type="pres">
      <dgm:prSet presAssocID="{B7FE0B31-2FBB-4287-85D4-280588D42994}" presName="Name25" presStyleLbl="parChTrans1D2" presStyleIdx="6" presStyleCnt="7"/>
      <dgm:spPr/>
    </dgm:pt>
    <dgm:pt modelId="{005771D4-AB90-4E52-97F0-3C91638F6E0A}" type="pres">
      <dgm:prSet presAssocID="{B7FE0B31-2FBB-4287-85D4-280588D42994}" presName="connTx" presStyleLbl="parChTrans1D2" presStyleIdx="6" presStyleCnt="7"/>
      <dgm:spPr/>
    </dgm:pt>
    <dgm:pt modelId="{99EFDEBD-CA5E-4D28-BD3A-4CC9E8E7084F}" type="pres">
      <dgm:prSet presAssocID="{142305DD-E01A-40D4-A637-1810A54A8077}" presName="Name30" presStyleCnt="0"/>
      <dgm:spPr/>
    </dgm:pt>
    <dgm:pt modelId="{5CEDC890-7AA0-4C1C-804A-6EF42E8793C3}" type="pres">
      <dgm:prSet presAssocID="{142305DD-E01A-40D4-A637-1810A54A8077}" presName="level2Shape" presStyleLbl="node2" presStyleIdx="6" presStyleCnt="7" custScaleX="217443"/>
      <dgm:spPr/>
    </dgm:pt>
    <dgm:pt modelId="{93762BA9-52D6-4CB8-9138-A6097A91087A}" type="pres">
      <dgm:prSet presAssocID="{142305DD-E01A-40D4-A637-1810A54A8077}" presName="hierChild3" presStyleCnt="0"/>
      <dgm:spPr/>
    </dgm:pt>
    <dgm:pt modelId="{510B5053-EC4C-42C5-ADB3-C93FA48B265E}" type="pres">
      <dgm:prSet presAssocID="{7D0A28EA-CC6D-4539-A031-7282157ACCC3}" presName="bgShapesFlow" presStyleCnt="0"/>
      <dgm:spPr/>
    </dgm:pt>
  </dgm:ptLst>
  <dgm:cxnLst>
    <dgm:cxn modelId="{004B9306-2254-45C4-AB9A-2BEB33EC59AD}" type="presOf" srcId="{443846B3-9ECD-41B5-96AF-C33BDB1B0C79}" destId="{14348FA0-A790-43CF-9253-20A3C5E21EB4}" srcOrd="1" destOrd="0" presId="urn:microsoft.com/office/officeart/2005/8/layout/hierarchy5"/>
    <dgm:cxn modelId="{1601FA0E-3728-424C-9671-A2F930F0E1DE}" type="presOf" srcId="{E51ABE0A-9D54-4C53-BA20-4B8265B33E3B}" destId="{79F1C8CE-74D3-4F39-A931-54B0908B7C7B}" srcOrd="0" destOrd="0" presId="urn:microsoft.com/office/officeart/2005/8/layout/hierarchy5"/>
    <dgm:cxn modelId="{757FF717-A20F-4441-BDFE-19DDC0F4A26D}" type="presOf" srcId="{0DE303DC-C13D-4F93-8651-E75C427AA761}" destId="{F73BBA4C-EBF7-4D23-83E8-94293037D556}" srcOrd="0" destOrd="0" presId="urn:microsoft.com/office/officeart/2005/8/layout/hierarchy5"/>
    <dgm:cxn modelId="{C160141C-122F-497C-AEDB-AC8E84D64F59}" type="presOf" srcId="{9FCEBE5A-2D4F-4392-84C1-01F013B14A65}" destId="{D2F1CC69-AFCB-47FE-AA5A-8216F88342A0}" srcOrd="1" destOrd="0" presId="urn:microsoft.com/office/officeart/2005/8/layout/hierarchy5"/>
    <dgm:cxn modelId="{98D4572D-D108-421D-8EDA-5F4BA760C904}" type="presOf" srcId="{1A41E166-C757-41ED-811C-4C34BF65463D}" destId="{8670C78D-36BF-497C-B60E-C27BC4B334D0}" srcOrd="0" destOrd="0" presId="urn:microsoft.com/office/officeart/2005/8/layout/hierarchy5"/>
    <dgm:cxn modelId="{69785A2D-12F1-4D7E-A813-9B23EBDC10DB}" type="presOf" srcId="{9FCEBE5A-2D4F-4392-84C1-01F013B14A65}" destId="{E7AB8A60-FDCD-414F-A658-87570B8A2DA1}" srcOrd="0" destOrd="0" presId="urn:microsoft.com/office/officeart/2005/8/layout/hierarchy5"/>
    <dgm:cxn modelId="{F773EB31-8F61-4FA1-B992-65623F5AE9F6}" srcId="{822B32EE-D9EE-42B5-BC18-F51C47FF5F4A}" destId="{142305DD-E01A-40D4-A637-1810A54A8077}" srcOrd="6" destOrd="0" parTransId="{B7FE0B31-2FBB-4287-85D4-280588D42994}" sibTransId="{E60A6053-A0EB-47D8-96EA-C48F71773A50}"/>
    <dgm:cxn modelId="{A4708D3E-F327-4CD1-9397-AC01B6654631}" srcId="{7D0A28EA-CC6D-4539-A031-7282157ACCC3}" destId="{822B32EE-D9EE-42B5-BC18-F51C47FF5F4A}" srcOrd="0" destOrd="0" parTransId="{59CC544F-107C-4F22-8947-177AC252D9D4}" sibTransId="{33713BE1-C7F5-44E6-BAB1-7E8178A52DD0}"/>
    <dgm:cxn modelId="{4279045B-7EE8-4A86-BE86-B3CB6F170098}" srcId="{822B32EE-D9EE-42B5-BC18-F51C47FF5F4A}" destId="{97D5875D-2A49-45B4-BFD2-169E52CF3E10}" srcOrd="2" destOrd="0" parTransId="{443846B3-9ECD-41B5-96AF-C33BDB1B0C79}" sibTransId="{C972D00F-9CE7-432E-B6BA-76E28FBE15FB}"/>
    <dgm:cxn modelId="{DEB59D60-5BB9-4A1D-82BD-5734FFEE63B2}" type="presOf" srcId="{C0C290AA-EE97-44A3-876C-7C93F058DF2C}" destId="{F0E6D3DA-A84B-4358-8195-39E163881294}" srcOrd="1" destOrd="0" presId="urn:microsoft.com/office/officeart/2005/8/layout/hierarchy5"/>
    <dgm:cxn modelId="{CA87D94F-8C5B-4738-9629-6DBE3163933F}" srcId="{822B32EE-D9EE-42B5-BC18-F51C47FF5F4A}" destId="{6281497A-606C-4604-9B1B-4A8E9D10E404}" srcOrd="5" destOrd="0" parTransId="{9FCEBE5A-2D4F-4392-84C1-01F013B14A65}" sibTransId="{787F87C0-6CBE-4377-B979-2C96449DBA07}"/>
    <dgm:cxn modelId="{5D4D2C70-9E74-4852-B701-9FE4A551D5BC}" type="presOf" srcId="{9A4A511D-EE72-4576-8037-1F8D8FBB7B1B}" destId="{A9F5AB93-C9E5-4750-9302-C48C1D872C03}" srcOrd="0" destOrd="0" presId="urn:microsoft.com/office/officeart/2005/8/layout/hierarchy5"/>
    <dgm:cxn modelId="{8D9D0C53-AF00-4DB3-B09E-ECD8F5D97F0B}" type="presOf" srcId="{0DE303DC-C13D-4F93-8651-E75C427AA761}" destId="{A565B988-11B2-43D2-B809-ABBB93EB132B}" srcOrd="1" destOrd="0" presId="urn:microsoft.com/office/officeart/2005/8/layout/hierarchy5"/>
    <dgm:cxn modelId="{1940A754-6815-45F4-B3AB-8D9C5EC5E400}" type="presOf" srcId="{7DE611EA-A120-4E48-A938-B1638A22F15E}" destId="{971D5620-0300-4DE1-8A87-2D0D5731AC4C}" srcOrd="0" destOrd="0" presId="urn:microsoft.com/office/officeart/2005/8/layout/hierarchy5"/>
    <dgm:cxn modelId="{D246D754-8DBB-47E6-B73F-70C9C143C56F}" srcId="{822B32EE-D9EE-42B5-BC18-F51C47FF5F4A}" destId="{A566484B-78D2-4691-B57C-F9155A7BEF8D}" srcOrd="3" destOrd="0" parTransId="{04E59377-DEA9-4B5B-B77E-0957E1595A1C}" sibTransId="{3D019726-69C4-4269-8795-CE40F573A7C1}"/>
    <dgm:cxn modelId="{13917A75-3E52-4CB0-AD0A-1ED871A5715F}" type="presOf" srcId="{443846B3-9ECD-41B5-96AF-C33BDB1B0C79}" destId="{E81E105C-AB59-4F80-A173-7DAE21D6CF19}" srcOrd="0" destOrd="0" presId="urn:microsoft.com/office/officeart/2005/8/layout/hierarchy5"/>
    <dgm:cxn modelId="{3B9D9F7B-6BFE-4D44-AB64-C92AF386B4B4}" type="presOf" srcId="{04E59377-DEA9-4B5B-B77E-0957E1595A1C}" destId="{CF801EB9-1D22-4EED-B8B4-E385FFAE4E20}" srcOrd="0" destOrd="0" presId="urn:microsoft.com/office/officeart/2005/8/layout/hierarchy5"/>
    <dgm:cxn modelId="{8C95C788-ABD3-4C22-B6D0-76C314AEDC54}" type="presOf" srcId="{822B32EE-D9EE-42B5-BC18-F51C47FF5F4A}" destId="{EFB21570-F54F-408C-86D7-F8D251277E24}" srcOrd="0" destOrd="0" presId="urn:microsoft.com/office/officeart/2005/8/layout/hierarchy5"/>
    <dgm:cxn modelId="{84C1A28F-D916-45D7-8A6C-737CE0573E05}" srcId="{822B32EE-D9EE-42B5-BC18-F51C47FF5F4A}" destId="{1A41E166-C757-41ED-811C-4C34BF65463D}" srcOrd="1" destOrd="0" parTransId="{7DE611EA-A120-4E48-A938-B1638A22F15E}" sibTransId="{1567EA75-3561-4230-99E4-4274D59C4D3F}"/>
    <dgm:cxn modelId="{A893F29D-9FFC-4563-B826-91F128B11CEC}" type="presOf" srcId="{142305DD-E01A-40D4-A637-1810A54A8077}" destId="{5CEDC890-7AA0-4C1C-804A-6EF42E8793C3}" srcOrd="0" destOrd="0" presId="urn:microsoft.com/office/officeart/2005/8/layout/hierarchy5"/>
    <dgm:cxn modelId="{814854A6-DACA-484B-AFB3-1A0DA7AF9C0C}" srcId="{822B32EE-D9EE-42B5-BC18-F51C47FF5F4A}" destId="{9A4A511D-EE72-4576-8037-1F8D8FBB7B1B}" srcOrd="4" destOrd="0" parTransId="{0DE303DC-C13D-4F93-8651-E75C427AA761}" sibTransId="{82B9B429-8359-4A06-98A3-B0E1224B691F}"/>
    <dgm:cxn modelId="{CFFCA7AA-9EA5-47B3-A748-F7CDB27D4A1E}" type="presOf" srcId="{7DE611EA-A120-4E48-A938-B1638A22F15E}" destId="{747358DF-17FE-4E26-984F-B498C10518E2}" srcOrd="1" destOrd="0" presId="urn:microsoft.com/office/officeart/2005/8/layout/hierarchy5"/>
    <dgm:cxn modelId="{018260B9-83B2-43C5-AAA2-4446FD4AE3F7}" srcId="{822B32EE-D9EE-42B5-BC18-F51C47FF5F4A}" destId="{E51ABE0A-9D54-4C53-BA20-4B8265B33E3B}" srcOrd="0" destOrd="0" parTransId="{C0C290AA-EE97-44A3-876C-7C93F058DF2C}" sibTransId="{BF0F1E15-5185-4700-9AE8-14FE38B2873A}"/>
    <dgm:cxn modelId="{4EDC72C0-1014-4A93-BCC1-A002AF3C1854}" type="presOf" srcId="{7D0A28EA-CC6D-4539-A031-7282157ACCC3}" destId="{58CA342E-FC24-4363-99D2-AD53064C8853}" srcOrd="0" destOrd="0" presId="urn:microsoft.com/office/officeart/2005/8/layout/hierarchy5"/>
    <dgm:cxn modelId="{B6BD6EC5-5F4B-41F8-90D6-88C29C0B150E}" type="presOf" srcId="{6281497A-606C-4604-9B1B-4A8E9D10E404}" destId="{5DDE93BA-A68B-4723-A4FB-3DBD39DB2D40}" srcOrd="0" destOrd="0" presId="urn:microsoft.com/office/officeart/2005/8/layout/hierarchy5"/>
    <dgm:cxn modelId="{D7D5B3CB-905A-4F2D-B3A4-5A81AA419255}" type="presOf" srcId="{A566484B-78D2-4691-B57C-F9155A7BEF8D}" destId="{D1AD2A39-A1FC-4EAE-B62A-750E54D27B0F}" srcOrd="0" destOrd="0" presId="urn:microsoft.com/office/officeart/2005/8/layout/hierarchy5"/>
    <dgm:cxn modelId="{909351CC-F3C8-4C5F-9251-5D6716958F85}" type="presOf" srcId="{C0C290AA-EE97-44A3-876C-7C93F058DF2C}" destId="{0180C635-4667-4F2C-AED6-BDFBA38F30DE}" srcOrd="0" destOrd="0" presId="urn:microsoft.com/office/officeart/2005/8/layout/hierarchy5"/>
    <dgm:cxn modelId="{091D74CC-0065-4B33-A560-E8347CF1AB7F}" type="presOf" srcId="{04E59377-DEA9-4B5B-B77E-0957E1595A1C}" destId="{F83FCA96-9AE8-4067-BC28-76F24F9F0E0C}" srcOrd="1" destOrd="0" presId="urn:microsoft.com/office/officeart/2005/8/layout/hierarchy5"/>
    <dgm:cxn modelId="{35645CE9-F447-4FA0-B7B9-9B8552CA717C}" type="presOf" srcId="{97D5875D-2A49-45B4-BFD2-169E52CF3E10}" destId="{073D3C51-C313-4085-8A4E-7D8A34ECDC03}" srcOrd="0" destOrd="0" presId="urn:microsoft.com/office/officeart/2005/8/layout/hierarchy5"/>
    <dgm:cxn modelId="{54DE6BF5-3E85-43EC-A454-A00FB815C0CF}" type="presOf" srcId="{B7FE0B31-2FBB-4287-85D4-280588D42994}" destId="{005771D4-AB90-4E52-97F0-3C91638F6E0A}" srcOrd="1" destOrd="0" presId="urn:microsoft.com/office/officeart/2005/8/layout/hierarchy5"/>
    <dgm:cxn modelId="{9DE872FA-E503-4628-A155-E8601AD12D01}" type="presOf" srcId="{B7FE0B31-2FBB-4287-85D4-280588D42994}" destId="{00C875F6-3452-49FA-9D73-89D5AB6233AE}" srcOrd="0" destOrd="0" presId="urn:microsoft.com/office/officeart/2005/8/layout/hierarchy5"/>
    <dgm:cxn modelId="{58064DD2-41DB-4070-A50C-D5FCD738B2C9}" type="presParOf" srcId="{58CA342E-FC24-4363-99D2-AD53064C8853}" destId="{0EDC42A3-A461-4222-8F9C-F6C10FCC0084}" srcOrd="0" destOrd="0" presId="urn:microsoft.com/office/officeart/2005/8/layout/hierarchy5"/>
    <dgm:cxn modelId="{79E2BB57-48C0-48C3-8202-4125565DFE4A}" type="presParOf" srcId="{0EDC42A3-A461-4222-8F9C-F6C10FCC0084}" destId="{8892D87D-27EF-4FA2-95D5-A6F1EBCE0E47}" srcOrd="0" destOrd="0" presId="urn:microsoft.com/office/officeart/2005/8/layout/hierarchy5"/>
    <dgm:cxn modelId="{1E2342D6-9872-4677-B798-C8EF098B8F0F}" type="presParOf" srcId="{8892D87D-27EF-4FA2-95D5-A6F1EBCE0E47}" destId="{F00007EE-27CB-4650-88C2-D6F2BC3195F4}" srcOrd="0" destOrd="0" presId="urn:microsoft.com/office/officeart/2005/8/layout/hierarchy5"/>
    <dgm:cxn modelId="{978D3EA0-0622-486D-95DC-C398A8FD8FB4}" type="presParOf" srcId="{F00007EE-27CB-4650-88C2-D6F2BC3195F4}" destId="{EFB21570-F54F-408C-86D7-F8D251277E24}" srcOrd="0" destOrd="0" presId="urn:microsoft.com/office/officeart/2005/8/layout/hierarchy5"/>
    <dgm:cxn modelId="{34AC2346-D1F8-415B-940B-78E8EE7EF594}" type="presParOf" srcId="{F00007EE-27CB-4650-88C2-D6F2BC3195F4}" destId="{CF30A398-93C1-4E9D-9147-5E4A0795B3F4}" srcOrd="1" destOrd="0" presId="urn:microsoft.com/office/officeart/2005/8/layout/hierarchy5"/>
    <dgm:cxn modelId="{F285CB0F-F558-43DE-B384-CA3667566752}" type="presParOf" srcId="{CF30A398-93C1-4E9D-9147-5E4A0795B3F4}" destId="{0180C635-4667-4F2C-AED6-BDFBA38F30DE}" srcOrd="0" destOrd="0" presId="urn:microsoft.com/office/officeart/2005/8/layout/hierarchy5"/>
    <dgm:cxn modelId="{452F9659-3996-4D13-B45A-54FE7BF83263}" type="presParOf" srcId="{0180C635-4667-4F2C-AED6-BDFBA38F30DE}" destId="{F0E6D3DA-A84B-4358-8195-39E163881294}" srcOrd="0" destOrd="0" presId="urn:microsoft.com/office/officeart/2005/8/layout/hierarchy5"/>
    <dgm:cxn modelId="{3C6C071E-B487-478C-A9FB-700C35B5CF33}" type="presParOf" srcId="{CF30A398-93C1-4E9D-9147-5E4A0795B3F4}" destId="{30AC75DB-2F4B-4069-A189-D03FC767066E}" srcOrd="1" destOrd="0" presId="urn:microsoft.com/office/officeart/2005/8/layout/hierarchy5"/>
    <dgm:cxn modelId="{A7A01BC7-BA50-4C82-9A6E-E6D734B28EA3}" type="presParOf" srcId="{30AC75DB-2F4B-4069-A189-D03FC767066E}" destId="{79F1C8CE-74D3-4F39-A931-54B0908B7C7B}" srcOrd="0" destOrd="0" presId="urn:microsoft.com/office/officeart/2005/8/layout/hierarchy5"/>
    <dgm:cxn modelId="{893A240A-04DD-47CB-B2D0-A472F75E4CE5}" type="presParOf" srcId="{30AC75DB-2F4B-4069-A189-D03FC767066E}" destId="{0F9D6CAB-FBF9-4D3D-AB99-21E599675EA4}" srcOrd="1" destOrd="0" presId="urn:microsoft.com/office/officeart/2005/8/layout/hierarchy5"/>
    <dgm:cxn modelId="{5A67A0C9-C0EA-4119-96DA-9A10FC41C358}" type="presParOf" srcId="{CF30A398-93C1-4E9D-9147-5E4A0795B3F4}" destId="{971D5620-0300-4DE1-8A87-2D0D5731AC4C}" srcOrd="2" destOrd="0" presId="urn:microsoft.com/office/officeart/2005/8/layout/hierarchy5"/>
    <dgm:cxn modelId="{7FE1C37D-6E51-4A12-8AB9-11CAD1B71504}" type="presParOf" srcId="{971D5620-0300-4DE1-8A87-2D0D5731AC4C}" destId="{747358DF-17FE-4E26-984F-B498C10518E2}" srcOrd="0" destOrd="0" presId="urn:microsoft.com/office/officeart/2005/8/layout/hierarchy5"/>
    <dgm:cxn modelId="{CBDF5D39-4954-4367-ACE0-CC329EAC608D}" type="presParOf" srcId="{CF30A398-93C1-4E9D-9147-5E4A0795B3F4}" destId="{F61BD59B-0CAC-43D0-9FD2-E0D72A3663AA}" srcOrd="3" destOrd="0" presId="urn:microsoft.com/office/officeart/2005/8/layout/hierarchy5"/>
    <dgm:cxn modelId="{CCA49A99-5A3F-4691-9486-3A1E9B1F8593}" type="presParOf" srcId="{F61BD59B-0CAC-43D0-9FD2-E0D72A3663AA}" destId="{8670C78D-36BF-497C-B60E-C27BC4B334D0}" srcOrd="0" destOrd="0" presId="urn:microsoft.com/office/officeart/2005/8/layout/hierarchy5"/>
    <dgm:cxn modelId="{8F2D67F9-B611-4B20-9B85-980807154E08}" type="presParOf" srcId="{F61BD59B-0CAC-43D0-9FD2-E0D72A3663AA}" destId="{C1E57D74-2132-4C64-8D76-E9DDC3117F1D}" srcOrd="1" destOrd="0" presId="urn:microsoft.com/office/officeart/2005/8/layout/hierarchy5"/>
    <dgm:cxn modelId="{8B244D1B-4025-4263-A31B-D040A7C048C5}" type="presParOf" srcId="{CF30A398-93C1-4E9D-9147-5E4A0795B3F4}" destId="{E81E105C-AB59-4F80-A173-7DAE21D6CF19}" srcOrd="4" destOrd="0" presId="urn:microsoft.com/office/officeart/2005/8/layout/hierarchy5"/>
    <dgm:cxn modelId="{B626FCAB-F376-41FE-BE73-23E2A06461C7}" type="presParOf" srcId="{E81E105C-AB59-4F80-A173-7DAE21D6CF19}" destId="{14348FA0-A790-43CF-9253-20A3C5E21EB4}" srcOrd="0" destOrd="0" presId="urn:microsoft.com/office/officeart/2005/8/layout/hierarchy5"/>
    <dgm:cxn modelId="{47454D49-2181-4FFC-AF69-95D03C4466F3}" type="presParOf" srcId="{CF30A398-93C1-4E9D-9147-5E4A0795B3F4}" destId="{9C0AD785-BC9E-4C45-8926-11DCB1D7B03B}" srcOrd="5" destOrd="0" presId="urn:microsoft.com/office/officeart/2005/8/layout/hierarchy5"/>
    <dgm:cxn modelId="{4BC0491E-D2EB-4DE5-A402-08B34CD1BA13}" type="presParOf" srcId="{9C0AD785-BC9E-4C45-8926-11DCB1D7B03B}" destId="{073D3C51-C313-4085-8A4E-7D8A34ECDC03}" srcOrd="0" destOrd="0" presId="urn:microsoft.com/office/officeart/2005/8/layout/hierarchy5"/>
    <dgm:cxn modelId="{DB0E09B9-3253-432B-BE0B-EFFAEF00179F}" type="presParOf" srcId="{9C0AD785-BC9E-4C45-8926-11DCB1D7B03B}" destId="{D85D754D-A84F-4E16-8351-93D95A989B38}" srcOrd="1" destOrd="0" presId="urn:microsoft.com/office/officeart/2005/8/layout/hierarchy5"/>
    <dgm:cxn modelId="{98720E53-7122-4B33-AC6F-44A987D5EE1C}" type="presParOf" srcId="{CF30A398-93C1-4E9D-9147-5E4A0795B3F4}" destId="{CF801EB9-1D22-4EED-B8B4-E385FFAE4E20}" srcOrd="6" destOrd="0" presId="urn:microsoft.com/office/officeart/2005/8/layout/hierarchy5"/>
    <dgm:cxn modelId="{5BB6CB4D-A7FB-437A-96B5-44D7255191FF}" type="presParOf" srcId="{CF801EB9-1D22-4EED-B8B4-E385FFAE4E20}" destId="{F83FCA96-9AE8-4067-BC28-76F24F9F0E0C}" srcOrd="0" destOrd="0" presId="urn:microsoft.com/office/officeart/2005/8/layout/hierarchy5"/>
    <dgm:cxn modelId="{0241D0FC-6477-465A-B4BC-5890F4603C1C}" type="presParOf" srcId="{CF30A398-93C1-4E9D-9147-5E4A0795B3F4}" destId="{FC170BDB-A146-4E31-8301-F9B8B83EAAE4}" srcOrd="7" destOrd="0" presId="urn:microsoft.com/office/officeart/2005/8/layout/hierarchy5"/>
    <dgm:cxn modelId="{1F0914D4-1678-48B6-A077-DFF95A7501BF}" type="presParOf" srcId="{FC170BDB-A146-4E31-8301-F9B8B83EAAE4}" destId="{D1AD2A39-A1FC-4EAE-B62A-750E54D27B0F}" srcOrd="0" destOrd="0" presId="urn:microsoft.com/office/officeart/2005/8/layout/hierarchy5"/>
    <dgm:cxn modelId="{7613CE0E-0D4B-4961-B543-21217D7C7305}" type="presParOf" srcId="{FC170BDB-A146-4E31-8301-F9B8B83EAAE4}" destId="{3DF0BFC2-918D-4E07-82FE-D47CF6726457}" srcOrd="1" destOrd="0" presId="urn:microsoft.com/office/officeart/2005/8/layout/hierarchy5"/>
    <dgm:cxn modelId="{7013A6E0-17D9-46C5-8CE1-457D08B997A9}" type="presParOf" srcId="{CF30A398-93C1-4E9D-9147-5E4A0795B3F4}" destId="{F73BBA4C-EBF7-4D23-83E8-94293037D556}" srcOrd="8" destOrd="0" presId="urn:microsoft.com/office/officeart/2005/8/layout/hierarchy5"/>
    <dgm:cxn modelId="{6FD8835E-42A8-4283-8E7D-98FE2091CB02}" type="presParOf" srcId="{F73BBA4C-EBF7-4D23-83E8-94293037D556}" destId="{A565B988-11B2-43D2-B809-ABBB93EB132B}" srcOrd="0" destOrd="0" presId="urn:microsoft.com/office/officeart/2005/8/layout/hierarchy5"/>
    <dgm:cxn modelId="{A7E85B71-1BB1-4225-88A8-69DEF5025A99}" type="presParOf" srcId="{CF30A398-93C1-4E9D-9147-5E4A0795B3F4}" destId="{44A1E453-611C-4559-9FE1-AC3C4733DA24}" srcOrd="9" destOrd="0" presId="urn:microsoft.com/office/officeart/2005/8/layout/hierarchy5"/>
    <dgm:cxn modelId="{835AC282-5BBE-4CB2-AAE8-B854CC824256}" type="presParOf" srcId="{44A1E453-611C-4559-9FE1-AC3C4733DA24}" destId="{A9F5AB93-C9E5-4750-9302-C48C1D872C03}" srcOrd="0" destOrd="0" presId="urn:microsoft.com/office/officeart/2005/8/layout/hierarchy5"/>
    <dgm:cxn modelId="{71FFA9FD-B59A-46EF-98CC-3EEACC543A3D}" type="presParOf" srcId="{44A1E453-611C-4559-9FE1-AC3C4733DA24}" destId="{AD663337-7371-4067-960E-A44684A9F394}" srcOrd="1" destOrd="0" presId="urn:microsoft.com/office/officeart/2005/8/layout/hierarchy5"/>
    <dgm:cxn modelId="{62A9AB6F-2FE8-4D45-AEF0-FBF2EB776B82}" type="presParOf" srcId="{CF30A398-93C1-4E9D-9147-5E4A0795B3F4}" destId="{E7AB8A60-FDCD-414F-A658-87570B8A2DA1}" srcOrd="10" destOrd="0" presId="urn:microsoft.com/office/officeart/2005/8/layout/hierarchy5"/>
    <dgm:cxn modelId="{AD4F5DF3-9D17-46EF-A181-A18691CE663C}" type="presParOf" srcId="{E7AB8A60-FDCD-414F-A658-87570B8A2DA1}" destId="{D2F1CC69-AFCB-47FE-AA5A-8216F88342A0}" srcOrd="0" destOrd="0" presId="urn:microsoft.com/office/officeart/2005/8/layout/hierarchy5"/>
    <dgm:cxn modelId="{B029337C-4C88-400B-A5BF-1BAEE1C4CAB5}" type="presParOf" srcId="{CF30A398-93C1-4E9D-9147-5E4A0795B3F4}" destId="{8A858D51-65AC-458E-90F1-4C668FE44625}" srcOrd="11" destOrd="0" presId="urn:microsoft.com/office/officeart/2005/8/layout/hierarchy5"/>
    <dgm:cxn modelId="{7459B0ED-F923-4AA9-AB84-EF79E32EA060}" type="presParOf" srcId="{8A858D51-65AC-458E-90F1-4C668FE44625}" destId="{5DDE93BA-A68B-4723-A4FB-3DBD39DB2D40}" srcOrd="0" destOrd="0" presId="urn:microsoft.com/office/officeart/2005/8/layout/hierarchy5"/>
    <dgm:cxn modelId="{58F2E4C6-7FA6-40DC-9839-84B47F2833B0}" type="presParOf" srcId="{8A858D51-65AC-458E-90F1-4C668FE44625}" destId="{BE7BB5D4-9540-46DC-B1E7-1AAB7F1AC2F2}" srcOrd="1" destOrd="0" presId="urn:microsoft.com/office/officeart/2005/8/layout/hierarchy5"/>
    <dgm:cxn modelId="{7652AF2E-A4CF-4E8C-9745-0BE0C73CF342}" type="presParOf" srcId="{CF30A398-93C1-4E9D-9147-5E4A0795B3F4}" destId="{00C875F6-3452-49FA-9D73-89D5AB6233AE}" srcOrd="12" destOrd="0" presId="urn:microsoft.com/office/officeart/2005/8/layout/hierarchy5"/>
    <dgm:cxn modelId="{CD2BC796-75F2-4959-82DC-4F03CC0801F2}" type="presParOf" srcId="{00C875F6-3452-49FA-9D73-89D5AB6233AE}" destId="{005771D4-AB90-4E52-97F0-3C91638F6E0A}" srcOrd="0" destOrd="0" presId="urn:microsoft.com/office/officeart/2005/8/layout/hierarchy5"/>
    <dgm:cxn modelId="{ADB20879-7B00-48E3-81BB-97D5579F290B}" type="presParOf" srcId="{CF30A398-93C1-4E9D-9147-5E4A0795B3F4}" destId="{99EFDEBD-CA5E-4D28-BD3A-4CC9E8E7084F}" srcOrd="13" destOrd="0" presId="urn:microsoft.com/office/officeart/2005/8/layout/hierarchy5"/>
    <dgm:cxn modelId="{37A7E3FF-874D-43EC-BBAC-542B1EB69D7D}" type="presParOf" srcId="{99EFDEBD-CA5E-4D28-BD3A-4CC9E8E7084F}" destId="{5CEDC890-7AA0-4C1C-804A-6EF42E8793C3}" srcOrd="0" destOrd="0" presId="urn:microsoft.com/office/officeart/2005/8/layout/hierarchy5"/>
    <dgm:cxn modelId="{AA793E0D-C77E-498F-A788-3752D7A12608}" type="presParOf" srcId="{99EFDEBD-CA5E-4D28-BD3A-4CC9E8E7084F}" destId="{93762BA9-52D6-4CB8-9138-A6097A91087A}" srcOrd="1" destOrd="0" presId="urn:microsoft.com/office/officeart/2005/8/layout/hierarchy5"/>
    <dgm:cxn modelId="{160B553E-21B0-413C-A840-0A5F7DE28869}" type="presParOf" srcId="{58CA342E-FC24-4363-99D2-AD53064C8853}" destId="{510B5053-EC4C-42C5-ADB3-C93FA48B265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48806-A814-47C9-92C3-F43CB23CFB80}" type="doc">
      <dgm:prSet loTypeId="urn:microsoft.com/office/officeart/2005/8/layout/cycle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A3D32AB-D807-4139-B0A1-232E87DAF44E}">
      <dgm:prSet phldrT="[Текст]"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Графический интерфейс пользователя;</a:t>
          </a:r>
        </a:p>
      </dgm:t>
    </dgm:pt>
    <dgm:pt modelId="{5FE6A61D-BB3C-4AFB-866B-0B80D6DA2F02}" type="parTrans" cxnId="{0C8BD8C6-DC2D-4331-8E62-196D2CD02183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C94D3EB4-14E2-4A32-B155-D1308F91D9F8}" type="sibTrans" cxnId="{0C8BD8C6-DC2D-4331-8E62-196D2CD02183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79180376-852F-4F3A-9D79-596684CB872C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Спецэффекты, Визуальные эффекты, цифровая кинематография;</a:t>
          </a:r>
        </a:p>
      </dgm:t>
    </dgm:pt>
    <dgm:pt modelId="{2A907F21-60CE-4EAB-BBC4-9170A73065C7}" type="parTrans" cxnId="{1DF6522D-ED46-4D67-B5C3-1357BDB01180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0FF9A61D-6B11-4DBB-A0A6-2A9607398572}" type="sibTrans" cxnId="{1DF6522D-ED46-4D67-B5C3-1357BDB01180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4403B116-853A-4DAC-AC49-0C9952B1FE58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Цифровое телевидение, Всемирная паутина, видеоконференции;</a:t>
          </a:r>
        </a:p>
      </dgm:t>
    </dgm:pt>
    <dgm:pt modelId="{47DC2E3C-86E6-48F8-B2F0-9CA7BDB876F0}" type="parTrans" cxnId="{D73E69CA-45BB-4A71-9C51-17A26E4846B5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75CAC758-14F4-471E-943C-FAAE104C3E79}" type="sibTrans" cxnId="{D73E69CA-45BB-4A71-9C51-17A26E4846B5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7342F3C0-EA70-448F-BD17-882A77C380CA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Цифровая фотография;</a:t>
          </a:r>
        </a:p>
      </dgm:t>
    </dgm:pt>
    <dgm:pt modelId="{5A5420A9-F8C5-46E8-BE86-F143FA3EFDCF}" type="parTrans" cxnId="{BE6EF139-8F57-4E46-A7CF-60703C70A1B5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3597BA25-C334-4DE8-91AF-B9AB98015C3E}" type="sibTrans" cxnId="{BE6EF139-8F57-4E46-A7CF-60703C70A1B5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CBC44FC7-F691-470A-80CE-F42DD862259F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Цифровая живопись;</a:t>
          </a:r>
        </a:p>
      </dgm:t>
    </dgm:pt>
    <dgm:pt modelId="{A9153EF7-BA8B-4012-B4C3-12B90FEA9D84}" type="parTrans" cxnId="{3BB9395B-ECF9-4573-88EC-2CFE29E6FDF5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E901D14E-0FCA-4206-B358-ADE3CF64F560}" type="sibTrans" cxnId="{3BB9395B-ECF9-4573-88EC-2CFE29E6FDF5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1EA3AFF2-CB75-48DC-A226-32DB38762DBC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Визуализация научных и деловых данных;</a:t>
          </a:r>
        </a:p>
      </dgm:t>
    </dgm:pt>
    <dgm:pt modelId="{B5815321-72BC-4941-885B-8E23A64794C3}" type="parTrans" cxnId="{0B5ADD8A-AAB4-4791-B497-ECE1D1FFE858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97E4F073-A47D-4A51-AE02-8408731768C9}" type="sibTrans" cxnId="{0B5ADD8A-AAB4-4791-B497-ECE1D1FFE858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F7C0FB42-1F50-4909-904C-61713E2A1635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Компьютерные игры, системы виртуальной реальности;</a:t>
          </a:r>
        </a:p>
      </dgm:t>
    </dgm:pt>
    <dgm:pt modelId="{2A985AA6-E0A2-4805-A6D4-815550E29DA5}" type="parTrans" cxnId="{5DAF04E8-ACA6-4B0F-A13B-49967CBD0057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3EFF0853-C012-419A-AD8D-1D2DD2CE9786}" type="sibTrans" cxnId="{5DAF04E8-ACA6-4B0F-A13B-49967CBD0057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0D6EF4C9-175F-456D-9A7A-1606CFAD490A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Системы автоматизированного проектирования;</a:t>
          </a:r>
        </a:p>
      </dgm:t>
    </dgm:pt>
    <dgm:pt modelId="{CAEA2CD4-0E6C-486B-9A19-2EE0ABBB7D34}" type="parTrans" cxnId="{1D9F2601-C495-4C09-9108-5F3620A52CEF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C11A0C14-9F8E-45CA-9CAC-31B54804349F}" type="sibTrans" cxnId="{1D9F2601-C495-4C09-9108-5F3620A52CEF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6F647708-8F7C-4242-983B-06771F9F0A46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Компьютерная томография.</a:t>
          </a:r>
        </a:p>
      </dgm:t>
    </dgm:pt>
    <dgm:pt modelId="{CCCE6706-E4CA-4AEF-8B29-D4152757868D}" type="parTrans" cxnId="{2B8D7977-37F9-4652-B33A-136D31E0FAC5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2374FCDC-C211-4FDF-B6D2-C507963AD53E}" type="sibTrans" cxnId="{2B8D7977-37F9-4652-B33A-136D31E0FAC5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AB50C289-7ED7-4526-A86A-A8CA19DE3545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Компьютерная графика для кино и телевидения</a:t>
          </a:r>
        </a:p>
      </dgm:t>
    </dgm:pt>
    <dgm:pt modelId="{8611B96D-0437-4B3A-AEFC-CEE4440C86E9}" type="parTrans" cxnId="{FE28EC17-86AA-44F2-B5DE-8204DD1AEBCC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639A2D7E-0ADC-480C-B732-AE1A12C68D05}" type="sibTrans" cxnId="{FE28EC17-86AA-44F2-B5DE-8204DD1AEBCC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726F1A05-16C3-4D4F-BD42-1CBC86FB058C}">
      <dgm:prSet custT="1"/>
      <dgm:spPr/>
      <dgm:t>
        <a:bodyPr/>
        <a:lstStyle/>
        <a:p>
          <a:r>
            <a:rPr lang="ru-RU" sz="1200" dirty="0">
              <a:solidFill>
                <a:schemeClr val="bg1"/>
              </a:solidFill>
              <a:latin typeface="Comic Sans MS" pitchFamily="66" charset="0"/>
            </a:rPr>
            <a:t>Лазерная графика.</a:t>
          </a:r>
        </a:p>
      </dgm:t>
    </dgm:pt>
    <dgm:pt modelId="{CEC33DC7-D53A-4C5A-ADAE-BEF441EE4510}" type="parTrans" cxnId="{6D05E850-9987-4D02-BB5C-66F4FC1DABA8}">
      <dgm:prSet custT="1"/>
      <dgm:spPr/>
      <dgm:t>
        <a:bodyPr/>
        <a:lstStyle/>
        <a:p>
          <a:endParaRPr lang="ru-RU" sz="1050">
            <a:solidFill>
              <a:schemeClr val="bg1"/>
            </a:solidFill>
            <a:latin typeface="Comic Sans MS" pitchFamily="66" charset="0"/>
          </a:endParaRPr>
        </a:p>
      </dgm:t>
    </dgm:pt>
    <dgm:pt modelId="{D4203360-08FB-45B3-A153-26BBD4382C64}" type="sibTrans" cxnId="{6D05E850-9987-4D02-BB5C-66F4FC1DABA8}">
      <dgm:prSet/>
      <dgm:spPr/>
      <dgm:t>
        <a:bodyPr/>
        <a:lstStyle/>
        <a:p>
          <a:endParaRPr lang="ru-RU" sz="1050">
            <a:solidFill>
              <a:schemeClr val="bg1"/>
            </a:solidFill>
          </a:endParaRPr>
        </a:p>
      </dgm:t>
    </dgm:pt>
    <dgm:pt modelId="{3B016B91-ECEF-429E-80DE-FEE7E59B025D}" type="pres">
      <dgm:prSet presAssocID="{8BC48806-A814-47C9-92C3-F43CB23CFB80}" presName="Name0" presStyleCnt="0">
        <dgm:presLayoutVars>
          <dgm:dir/>
          <dgm:resizeHandles val="exact"/>
        </dgm:presLayoutVars>
      </dgm:prSet>
      <dgm:spPr/>
    </dgm:pt>
    <dgm:pt modelId="{249F4BFF-1053-4AA7-B237-67C8007C1909}" type="pres">
      <dgm:prSet presAssocID="{8BC48806-A814-47C9-92C3-F43CB23CFB80}" presName="cycle" presStyleCnt="0"/>
      <dgm:spPr/>
    </dgm:pt>
    <dgm:pt modelId="{1A49F134-7409-4617-9CF0-5D3084EC3E11}" type="pres">
      <dgm:prSet presAssocID="{BA3D32AB-D807-4139-B0A1-232E87DAF44E}" presName="nodeFirstNode" presStyleLbl="node1" presStyleIdx="0" presStyleCnt="11" custScaleX="159674" custScaleY="142149">
        <dgm:presLayoutVars>
          <dgm:bulletEnabled val="1"/>
        </dgm:presLayoutVars>
      </dgm:prSet>
      <dgm:spPr/>
    </dgm:pt>
    <dgm:pt modelId="{73FE0178-F813-47F9-8801-3B5A7BABB9B6}" type="pres">
      <dgm:prSet presAssocID="{C94D3EB4-14E2-4A32-B155-D1308F91D9F8}" presName="sibTransFirstNode" presStyleLbl="bgShp" presStyleIdx="0" presStyleCnt="1" custScaleX="154425"/>
      <dgm:spPr/>
    </dgm:pt>
    <dgm:pt modelId="{760830BE-4080-40D6-BC9B-A8289FA573E6}" type="pres">
      <dgm:prSet presAssocID="{79180376-852F-4F3A-9D79-596684CB872C}" presName="nodeFollowingNodes" presStyleLbl="node1" presStyleIdx="1" presStyleCnt="11" custScaleX="159674" custScaleY="142149" custRadScaleRad="138264" custRadScaleInc="58247">
        <dgm:presLayoutVars>
          <dgm:bulletEnabled val="1"/>
        </dgm:presLayoutVars>
      </dgm:prSet>
      <dgm:spPr/>
    </dgm:pt>
    <dgm:pt modelId="{8DDB5315-3258-456A-BD37-558D33E1DF52}" type="pres">
      <dgm:prSet presAssocID="{4403B116-853A-4DAC-AC49-0C9952B1FE58}" presName="nodeFollowingNodes" presStyleLbl="node1" presStyleIdx="2" presStyleCnt="11" custScaleX="159674" custScaleY="142149" custRadScaleRad="143419" custRadScaleInc="25694">
        <dgm:presLayoutVars>
          <dgm:bulletEnabled val="1"/>
        </dgm:presLayoutVars>
      </dgm:prSet>
      <dgm:spPr/>
    </dgm:pt>
    <dgm:pt modelId="{F4D4BC2A-766F-4694-B794-2804A7C03D56}" type="pres">
      <dgm:prSet presAssocID="{7342F3C0-EA70-448F-BD17-882A77C380CA}" presName="nodeFollowingNodes" presStyleLbl="node1" presStyleIdx="3" presStyleCnt="11" custScaleX="159674" custScaleY="142149" custRadScaleRad="143753" custRadScaleInc="-16274">
        <dgm:presLayoutVars>
          <dgm:bulletEnabled val="1"/>
        </dgm:presLayoutVars>
      </dgm:prSet>
      <dgm:spPr/>
    </dgm:pt>
    <dgm:pt modelId="{81E4CE45-70BD-4922-91BE-6B014CF0DACD}" type="pres">
      <dgm:prSet presAssocID="{CBC44FC7-F691-470A-80CE-F42DD862259F}" presName="nodeFollowingNodes" presStyleLbl="node1" presStyleIdx="4" presStyleCnt="11" custScaleX="159674" custScaleY="142149" custRadScaleRad="133557" custRadScaleInc="-55145">
        <dgm:presLayoutVars>
          <dgm:bulletEnabled val="1"/>
        </dgm:presLayoutVars>
      </dgm:prSet>
      <dgm:spPr/>
    </dgm:pt>
    <dgm:pt modelId="{63FC4BCA-B57A-4914-ACE3-A21D6DA0ECE8}" type="pres">
      <dgm:prSet presAssocID="{1EA3AFF2-CB75-48DC-A226-32DB38762DBC}" presName="nodeFollowingNodes" presStyleLbl="node1" presStyleIdx="5" presStyleCnt="11" custScaleX="159674" custScaleY="142149" custRadScaleRad="105065" custRadScaleInc="-25599">
        <dgm:presLayoutVars>
          <dgm:bulletEnabled val="1"/>
        </dgm:presLayoutVars>
      </dgm:prSet>
      <dgm:spPr/>
    </dgm:pt>
    <dgm:pt modelId="{EF2F4E61-6525-469E-BA97-CCB81018BFE3}" type="pres">
      <dgm:prSet presAssocID="{F7C0FB42-1F50-4909-904C-61713E2A1635}" presName="nodeFollowingNodes" presStyleLbl="node1" presStyleIdx="6" presStyleCnt="11" custScaleX="159674" custScaleY="142149" custRadScaleRad="108212" custRadScaleInc="37259">
        <dgm:presLayoutVars>
          <dgm:bulletEnabled val="1"/>
        </dgm:presLayoutVars>
      </dgm:prSet>
      <dgm:spPr/>
    </dgm:pt>
    <dgm:pt modelId="{2D1C3E9A-5FB2-41E0-AE66-29092C3D66A4}" type="pres">
      <dgm:prSet presAssocID="{0D6EF4C9-175F-456D-9A7A-1606CFAD490A}" presName="nodeFollowingNodes" presStyleLbl="node1" presStyleIdx="7" presStyleCnt="11" custScaleX="159674" custScaleY="142149" custRadScaleRad="142194" custRadScaleInc="60364">
        <dgm:presLayoutVars>
          <dgm:bulletEnabled val="1"/>
        </dgm:presLayoutVars>
      </dgm:prSet>
      <dgm:spPr/>
    </dgm:pt>
    <dgm:pt modelId="{CADB472A-D767-4227-861E-BB32A7371AE3}" type="pres">
      <dgm:prSet presAssocID="{6F647708-8F7C-4242-983B-06771F9F0A46}" presName="nodeFollowingNodes" presStyleLbl="node1" presStyleIdx="8" presStyleCnt="11" custScaleX="159674" custScaleY="142149" custRadScaleRad="146869" custRadScaleInc="16508">
        <dgm:presLayoutVars>
          <dgm:bulletEnabled val="1"/>
        </dgm:presLayoutVars>
      </dgm:prSet>
      <dgm:spPr/>
    </dgm:pt>
    <dgm:pt modelId="{1D40711C-A058-406B-9591-E23D6236E036}" type="pres">
      <dgm:prSet presAssocID="{AB50C289-7ED7-4526-A86A-A8CA19DE3545}" presName="nodeFollowingNodes" presStyleLbl="node1" presStyleIdx="9" presStyleCnt="11" custScaleX="159674" custScaleY="142149" custRadScaleRad="150955" custRadScaleInc="-28574">
        <dgm:presLayoutVars>
          <dgm:bulletEnabled val="1"/>
        </dgm:presLayoutVars>
      </dgm:prSet>
      <dgm:spPr/>
    </dgm:pt>
    <dgm:pt modelId="{A61406EC-3B28-409E-B737-CD8B8B6CE915}" type="pres">
      <dgm:prSet presAssocID="{726F1A05-16C3-4D4F-BD42-1CBC86FB058C}" presName="nodeFollowingNodes" presStyleLbl="node1" presStyleIdx="10" presStyleCnt="11" custScaleX="159674" custScaleY="142149" custRadScaleRad="140676" custRadScaleInc="-60960">
        <dgm:presLayoutVars>
          <dgm:bulletEnabled val="1"/>
        </dgm:presLayoutVars>
      </dgm:prSet>
      <dgm:spPr/>
    </dgm:pt>
  </dgm:ptLst>
  <dgm:cxnLst>
    <dgm:cxn modelId="{1D9F2601-C495-4C09-9108-5F3620A52CEF}" srcId="{8BC48806-A814-47C9-92C3-F43CB23CFB80}" destId="{0D6EF4C9-175F-456D-9A7A-1606CFAD490A}" srcOrd="7" destOrd="0" parTransId="{CAEA2CD4-0E6C-486B-9A19-2EE0ABBB7D34}" sibTransId="{C11A0C14-9F8E-45CA-9CAC-31B54804349F}"/>
    <dgm:cxn modelId="{E679A210-6350-4707-926B-E6EC6E32418F}" type="presOf" srcId="{7342F3C0-EA70-448F-BD17-882A77C380CA}" destId="{F4D4BC2A-766F-4694-B794-2804A7C03D56}" srcOrd="0" destOrd="0" presId="urn:microsoft.com/office/officeart/2005/8/layout/cycle3"/>
    <dgm:cxn modelId="{FE28EC17-86AA-44F2-B5DE-8204DD1AEBCC}" srcId="{8BC48806-A814-47C9-92C3-F43CB23CFB80}" destId="{AB50C289-7ED7-4526-A86A-A8CA19DE3545}" srcOrd="9" destOrd="0" parTransId="{8611B96D-0437-4B3A-AEFC-CEE4440C86E9}" sibTransId="{639A2D7E-0ADC-480C-B732-AE1A12C68D05}"/>
    <dgm:cxn modelId="{C366DC22-7735-4E0C-B6E3-7B98FA577292}" type="presOf" srcId="{726F1A05-16C3-4D4F-BD42-1CBC86FB058C}" destId="{A61406EC-3B28-409E-B737-CD8B8B6CE915}" srcOrd="0" destOrd="0" presId="urn:microsoft.com/office/officeart/2005/8/layout/cycle3"/>
    <dgm:cxn modelId="{DA14DD24-95D6-4FCA-BA76-FE38FE8582B9}" type="presOf" srcId="{CBC44FC7-F691-470A-80CE-F42DD862259F}" destId="{81E4CE45-70BD-4922-91BE-6B014CF0DACD}" srcOrd="0" destOrd="0" presId="urn:microsoft.com/office/officeart/2005/8/layout/cycle3"/>
    <dgm:cxn modelId="{1DF6522D-ED46-4D67-B5C3-1357BDB01180}" srcId="{8BC48806-A814-47C9-92C3-F43CB23CFB80}" destId="{79180376-852F-4F3A-9D79-596684CB872C}" srcOrd="1" destOrd="0" parTransId="{2A907F21-60CE-4EAB-BBC4-9170A73065C7}" sibTransId="{0FF9A61D-6B11-4DBB-A0A6-2A9607398572}"/>
    <dgm:cxn modelId="{BE6EF139-8F57-4E46-A7CF-60703C70A1B5}" srcId="{8BC48806-A814-47C9-92C3-F43CB23CFB80}" destId="{7342F3C0-EA70-448F-BD17-882A77C380CA}" srcOrd="3" destOrd="0" parTransId="{5A5420A9-F8C5-46E8-BE86-F143FA3EFDCF}" sibTransId="{3597BA25-C334-4DE8-91AF-B9AB98015C3E}"/>
    <dgm:cxn modelId="{3BB9395B-ECF9-4573-88EC-2CFE29E6FDF5}" srcId="{8BC48806-A814-47C9-92C3-F43CB23CFB80}" destId="{CBC44FC7-F691-470A-80CE-F42DD862259F}" srcOrd="4" destOrd="0" parTransId="{A9153EF7-BA8B-4012-B4C3-12B90FEA9D84}" sibTransId="{E901D14E-0FCA-4206-B358-ADE3CF64F560}"/>
    <dgm:cxn modelId="{03E09745-9998-442F-B76D-64BF56E2E4DE}" type="presOf" srcId="{0D6EF4C9-175F-456D-9A7A-1606CFAD490A}" destId="{2D1C3E9A-5FB2-41E0-AE66-29092C3D66A4}" srcOrd="0" destOrd="0" presId="urn:microsoft.com/office/officeart/2005/8/layout/cycle3"/>
    <dgm:cxn modelId="{A09A6C48-CAA8-4424-9B32-AB05C3F1FE07}" type="presOf" srcId="{C94D3EB4-14E2-4A32-B155-D1308F91D9F8}" destId="{73FE0178-F813-47F9-8801-3B5A7BABB9B6}" srcOrd="0" destOrd="0" presId="urn:microsoft.com/office/officeart/2005/8/layout/cycle3"/>
    <dgm:cxn modelId="{B79F0349-7926-4D96-B863-A6A528FBC47A}" type="presOf" srcId="{4403B116-853A-4DAC-AC49-0C9952B1FE58}" destId="{8DDB5315-3258-456A-BD37-558D33E1DF52}" srcOrd="0" destOrd="0" presId="urn:microsoft.com/office/officeart/2005/8/layout/cycle3"/>
    <dgm:cxn modelId="{BF474E6F-7978-43CC-ABC0-BA7556BE0755}" type="presOf" srcId="{79180376-852F-4F3A-9D79-596684CB872C}" destId="{760830BE-4080-40D6-BC9B-A8289FA573E6}" srcOrd="0" destOrd="0" presId="urn:microsoft.com/office/officeart/2005/8/layout/cycle3"/>
    <dgm:cxn modelId="{6D05E850-9987-4D02-BB5C-66F4FC1DABA8}" srcId="{8BC48806-A814-47C9-92C3-F43CB23CFB80}" destId="{726F1A05-16C3-4D4F-BD42-1CBC86FB058C}" srcOrd="10" destOrd="0" parTransId="{CEC33DC7-D53A-4C5A-ADAE-BEF441EE4510}" sibTransId="{D4203360-08FB-45B3-A153-26BBD4382C64}"/>
    <dgm:cxn modelId="{F267BD75-7B62-4143-96C3-214BE6426A37}" type="presOf" srcId="{F7C0FB42-1F50-4909-904C-61713E2A1635}" destId="{EF2F4E61-6525-469E-BA97-CCB81018BFE3}" srcOrd="0" destOrd="0" presId="urn:microsoft.com/office/officeart/2005/8/layout/cycle3"/>
    <dgm:cxn modelId="{2B8D7977-37F9-4652-B33A-136D31E0FAC5}" srcId="{8BC48806-A814-47C9-92C3-F43CB23CFB80}" destId="{6F647708-8F7C-4242-983B-06771F9F0A46}" srcOrd="8" destOrd="0" parTransId="{CCCE6706-E4CA-4AEF-8B29-D4152757868D}" sibTransId="{2374FCDC-C211-4FDF-B6D2-C507963AD53E}"/>
    <dgm:cxn modelId="{0B5ADD8A-AAB4-4791-B497-ECE1D1FFE858}" srcId="{8BC48806-A814-47C9-92C3-F43CB23CFB80}" destId="{1EA3AFF2-CB75-48DC-A226-32DB38762DBC}" srcOrd="5" destOrd="0" parTransId="{B5815321-72BC-4941-885B-8E23A64794C3}" sibTransId="{97E4F073-A47D-4A51-AE02-8408731768C9}"/>
    <dgm:cxn modelId="{8A00FE9A-9D74-4A07-B0B5-9C920DBF528D}" type="presOf" srcId="{6F647708-8F7C-4242-983B-06771F9F0A46}" destId="{CADB472A-D767-4227-861E-BB32A7371AE3}" srcOrd="0" destOrd="0" presId="urn:microsoft.com/office/officeart/2005/8/layout/cycle3"/>
    <dgm:cxn modelId="{ADA71AA2-4964-439F-AF52-0E77D807BDF3}" type="presOf" srcId="{1EA3AFF2-CB75-48DC-A226-32DB38762DBC}" destId="{63FC4BCA-B57A-4914-ACE3-A21D6DA0ECE8}" srcOrd="0" destOrd="0" presId="urn:microsoft.com/office/officeart/2005/8/layout/cycle3"/>
    <dgm:cxn modelId="{2654F1B2-9085-474E-AC8E-EA655C970AA0}" type="presOf" srcId="{BA3D32AB-D807-4139-B0A1-232E87DAF44E}" destId="{1A49F134-7409-4617-9CF0-5D3084EC3E11}" srcOrd="0" destOrd="0" presId="urn:microsoft.com/office/officeart/2005/8/layout/cycle3"/>
    <dgm:cxn modelId="{0C8BD8C6-DC2D-4331-8E62-196D2CD02183}" srcId="{8BC48806-A814-47C9-92C3-F43CB23CFB80}" destId="{BA3D32AB-D807-4139-B0A1-232E87DAF44E}" srcOrd="0" destOrd="0" parTransId="{5FE6A61D-BB3C-4AFB-866B-0B80D6DA2F02}" sibTransId="{C94D3EB4-14E2-4A32-B155-D1308F91D9F8}"/>
    <dgm:cxn modelId="{D73E69CA-45BB-4A71-9C51-17A26E4846B5}" srcId="{8BC48806-A814-47C9-92C3-F43CB23CFB80}" destId="{4403B116-853A-4DAC-AC49-0C9952B1FE58}" srcOrd="2" destOrd="0" parTransId="{47DC2E3C-86E6-48F8-B2F0-9CA7BDB876F0}" sibTransId="{75CAC758-14F4-471E-943C-FAAE104C3E79}"/>
    <dgm:cxn modelId="{5DAF04E8-ACA6-4B0F-A13B-49967CBD0057}" srcId="{8BC48806-A814-47C9-92C3-F43CB23CFB80}" destId="{F7C0FB42-1F50-4909-904C-61713E2A1635}" srcOrd="6" destOrd="0" parTransId="{2A985AA6-E0A2-4805-A6D4-815550E29DA5}" sibTransId="{3EFF0853-C012-419A-AD8D-1D2DD2CE9786}"/>
    <dgm:cxn modelId="{9CF0A6FD-F40F-4F0D-B2A8-6FE7F282C49E}" type="presOf" srcId="{8BC48806-A814-47C9-92C3-F43CB23CFB80}" destId="{3B016B91-ECEF-429E-80DE-FEE7E59B025D}" srcOrd="0" destOrd="0" presId="urn:microsoft.com/office/officeart/2005/8/layout/cycle3"/>
    <dgm:cxn modelId="{5806D0FD-9DAE-4102-BE90-3BE68F77A595}" type="presOf" srcId="{AB50C289-7ED7-4526-A86A-A8CA19DE3545}" destId="{1D40711C-A058-406B-9591-E23D6236E036}" srcOrd="0" destOrd="0" presId="urn:microsoft.com/office/officeart/2005/8/layout/cycle3"/>
    <dgm:cxn modelId="{FAA71A3B-8778-4310-A626-6AC57A5BD487}" type="presParOf" srcId="{3B016B91-ECEF-429E-80DE-FEE7E59B025D}" destId="{249F4BFF-1053-4AA7-B237-67C8007C1909}" srcOrd="0" destOrd="0" presId="urn:microsoft.com/office/officeart/2005/8/layout/cycle3"/>
    <dgm:cxn modelId="{28A82A4A-4075-46FA-B9B4-A4C3E5BF64DC}" type="presParOf" srcId="{249F4BFF-1053-4AA7-B237-67C8007C1909}" destId="{1A49F134-7409-4617-9CF0-5D3084EC3E11}" srcOrd="0" destOrd="0" presId="urn:microsoft.com/office/officeart/2005/8/layout/cycle3"/>
    <dgm:cxn modelId="{B186755D-BAF5-49A2-AE32-A5BCECD665F0}" type="presParOf" srcId="{249F4BFF-1053-4AA7-B237-67C8007C1909}" destId="{73FE0178-F813-47F9-8801-3B5A7BABB9B6}" srcOrd="1" destOrd="0" presId="urn:microsoft.com/office/officeart/2005/8/layout/cycle3"/>
    <dgm:cxn modelId="{D1C1739D-93FD-4328-92C8-856A60DFDA48}" type="presParOf" srcId="{249F4BFF-1053-4AA7-B237-67C8007C1909}" destId="{760830BE-4080-40D6-BC9B-A8289FA573E6}" srcOrd="2" destOrd="0" presId="urn:microsoft.com/office/officeart/2005/8/layout/cycle3"/>
    <dgm:cxn modelId="{A9AD3041-5895-4323-B09A-80398A26C548}" type="presParOf" srcId="{249F4BFF-1053-4AA7-B237-67C8007C1909}" destId="{8DDB5315-3258-456A-BD37-558D33E1DF52}" srcOrd="3" destOrd="0" presId="urn:microsoft.com/office/officeart/2005/8/layout/cycle3"/>
    <dgm:cxn modelId="{C999417B-8CC9-463A-92EC-71C74AF7A354}" type="presParOf" srcId="{249F4BFF-1053-4AA7-B237-67C8007C1909}" destId="{F4D4BC2A-766F-4694-B794-2804A7C03D56}" srcOrd="4" destOrd="0" presId="urn:microsoft.com/office/officeart/2005/8/layout/cycle3"/>
    <dgm:cxn modelId="{0FE9F12E-08AE-4BA5-983C-B0DC6D11316F}" type="presParOf" srcId="{249F4BFF-1053-4AA7-B237-67C8007C1909}" destId="{81E4CE45-70BD-4922-91BE-6B014CF0DACD}" srcOrd="5" destOrd="0" presId="urn:microsoft.com/office/officeart/2005/8/layout/cycle3"/>
    <dgm:cxn modelId="{C0C687C2-9E6E-4CEB-A244-7AA2C196B67D}" type="presParOf" srcId="{249F4BFF-1053-4AA7-B237-67C8007C1909}" destId="{63FC4BCA-B57A-4914-ACE3-A21D6DA0ECE8}" srcOrd="6" destOrd="0" presId="urn:microsoft.com/office/officeart/2005/8/layout/cycle3"/>
    <dgm:cxn modelId="{6CAAF4F7-7D6E-444F-BEC9-E2998984A506}" type="presParOf" srcId="{249F4BFF-1053-4AA7-B237-67C8007C1909}" destId="{EF2F4E61-6525-469E-BA97-CCB81018BFE3}" srcOrd="7" destOrd="0" presId="urn:microsoft.com/office/officeart/2005/8/layout/cycle3"/>
    <dgm:cxn modelId="{73CA012F-4809-441F-AFB3-CCE81E5465F6}" type="presParOf" srcId="{249F4BFF-1053-4AA7-B237-67C8007C1909}" destId="{2D1C3E9A-5FB2-41E0-AE66-29092C3D66A4}" srcOrd="8" destOrd="0" presId="urn:microsoft.com/office/officeart/2005/8/layout/cycle3"/>
    <dgm:cxn modelId="{625F3795-F318-4F20-B75A-D96806318AAC}" type="presParOf" srcId="{249F4BFF-1053-4AA7-B237-67C8007C1909}" destId="{CADB472A-D767-4227-861E-BB32A7371AE3}" srcOrd="9" destOrd="0" presId="urn:microsoft.com/office/officeart/2005/8/layout/cycle3"/>
    <dgm:cxn modelId="{DA6EF80B-AD82-4D9A-84C8-C959300A5653}" type="presParOf" srcId="{249F4BFF-1053-4AA7-B237-67C8007C1909}" destId="{1D40711C-A058-406B-9591-E23D6236E036}" srcOrd="10" destOrd="0" presId="urn:microsoft.com/office/officeart/2005/8/layout/cycle3"/>
    <dgm:cxn modelId="{9D91BC1C-1774-4737-B9E2-6CC93CE2CF8B}" type="presParOf" srcId="{249F4BFF-1053-4AA7-B237-67C8007C1909}" destId="{A61406EC-3B28-409E-B737-CD8B8B6CE915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21570-F54F-408C-86D7-F8D251277E24}">
      <dsp:nvSpPr>
        <dsp:cNvPr id="0" name=""/>
        <dsp:cNvSpPr/>
      </dsp:nvSpPr>
      <dsp:spPr>
        <a:xfrm>
          <a:off x="71434" y="2808162"/>
          <a:ext cx="2600100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rgbClr val="002060"/>
              </a:solidFill>
              <a:latin typeface="Comic Sans MS" pitchFamily="66" charset="0"/>
            </a:rPr>
            <a:t>Области применения</a:t>
          </a:r>
        </a:p>
      </dsp:txBody>
      <dsp:txXfrm>
        <a:off x="95249" y="2831977"/>
        <a:ext cx="2552470" cy="765465"/>
      </dsp:txXfrm>
    </dsp:sp>
    <dsp:sp modelId="{0180C635-4667-4F2C-AED6-BDFBA38F30DE}">
      <dsp:nvSpPr>
        <dsp:cNvPr id="0" name=""/>
        <dsp:cNvSpPr/>
      </dsp:nvSpPr>
      <dsp:spPr>
        <a:xfrm rot="16983315">
          <a:off x="1556968" y="1800738"/>
          <a:ext cx="287960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879609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24783" y="1740129"/>
        <a:ext cx="143980" cy="143980"/>
      </dsp:txXfrm>
    </dsp:sp>
    <dsp:sp modelId="{79F1C8CE-74D3-4F39-A931-54B0908B7C7B}">
      <dsp:nvSpPr>
        <dsp:cNvPr id="0" name=""/>
        <dsp:cNvSpPr/>
      </dsp:nvSpPr>
      <dsp:spPr>
        <a:xfrm>
          <a:off x="3322012" y="298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rgbClr val="002060"/>
              </a:solidFill>
              <a:latin typeface="Comic Sans MS" pitchFamily="66" charset="0"/>
            </a:rPr>
            <a:t>Научная графика</a:t>
          </a:r>
        </a:p>
      </dsp:txBody>
      <dsp:txXfrm>
        <a:off x="3345827" y="26797"/>
        <a:ext cx="3488408" cy="765465"/>
      </dsp:txXfrm>
    </dsp:sp>
    <dsp:sp modelId="{971D5620-0300-4DE1-8A87-2D0D5731AC4C}">
      <dsp:nvSpPr>
        <dsp:cNvPr id="0" name=""/>
        <dsp:cNvSpPr/>
      </dsp:nvSpPr>
      <dsp:spPr>
        <a:xfrm rot="17350740">
          <a:off x="2006765" y="2268268"/>
          <a:ext cx="198001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980017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47273" y="2230149"/>
        <a:ext cx="99000" cy="99000"/>
      </dsp:txXfrm>
    </dsp:sp>
    <dsp:sp modelId="{8670C78D-36BF-497C-B60E-C27BC4B334D0}">
      <dsp:nvSpPr>
        <dsp:cNvPr id="0" name=""/>
        <dsp:cNvSpPr/>
      </dsp:nvSpPr>
      <dsp:spPr>
        <a:xfrm>
          <a:off x="3322012" y="93804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rgbClr val="002060"/>
              </a:solidFill>
              <a:latin typeface="Comic Sans MS" pitchFamily="66" charset="0"/>
            </a:rPr>
            <a:t>Деловая графика</a:t>
          </a:r>
        </a:p>
      </dsp:txBody>
      <dsp:txXfrm>
        <a:off x="3345827" y="961857"/>
        <a:ext cx="3488408" cy="765465"/>
      </dsp:txXfrm>
    </dsp:sp>
    <dsp:sp modelId="{E81E105C-AB59-4F80-A173-7DAE21D6CF19}">
      <dsp:nvSpPr>
        <dsp:cNvPr id="0" name=""/>
        <dsp:cNvSpPr/>
      </dsp:nvSpPr>
      <dsp:spPr>
        <a:xfrm rot="18289469">
          <a:off x="2427244" y="2735798"/>
          <a:ext cx="11390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39059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68297" y="2718703"/>
        <a:ext cx="56952" cy="56952"/>
      </dsp:txXfrm>
    </dsp:sp>
    <dsp:sp modelId="{073D3C51-C313-4085-8A4E-7D8A34ECDC03}">
      <dsp:nvSpPr>
        <dsp:cNvPr id="0" name=""/>
        <dsp:cNvSpPr/>
      </dsp:nvSpPr>
      <dsp:spPr>
        <a:xfrm>
          <a:off x="3322012" y="187310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rgbClr val="002060"/>
              </a:solidFill>
              <a:latin typeface="Comic Sans MS" pitchFamily="66" charset="0"/>
            </a:rPr>
            <a:t>Конструкторская графика</a:t>
          </a:r>
        </a:p>
      </dsp:txBody>
      <dsp:txXfrm>
        <a:off x="3345827" y="1896917"/>
        <a:ext cx="3488408" cy="765465"/>
      </dsp:txXfrm>
    </dsp:sp>
    <dsp:sp modelId="{CF801EB9-1D22-4EED-B8B4-E385FFAE4E20}">
      <dsp:nvSpPr>
        <dsp:cNvPr id="0" name=""/>
        <dsp:cNvSpPr/>
      </dsp:nvSpPr>
      <dsp:spPr>
        <a:xfrm>
          <a:off x="2671535" y="3203328"/>
          <a:ext cx="65047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50476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80512" y="3198448"/>
        <a:ext cx="32523" cy="32523"/>
      </dsp:txXfrm>
    </dsp:sp>
    <dsp:sp modelId="{D1AD2A39-A1FC-4EAE-B62A-750E54D27B0F}">
      <dsp:nvSpPr>
        <dsp:cNvPr id="0" name=""/>
        <dsp:cNvSpPr/>
      </dsp:nvSpPr>
      <dsp:spPr>
        <a:xfrm>
          <a:off x="3322012" y="280816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rgbClr val="002060"/>
              </a:solidFill>
              <a:latin typeface="Comic Sans MS" pitchFamily="66" charset="0"/>
            </a:rPr>
            <a:t>Художественная и рекламная графика</a:t>
          </a:r>
        </a:p>
      </dsp:txBody>
      <dsp:txXfrm>
        <a:off x="3345827" y="2831977"/>
        <a:ext cx="3488408" cy="765465"/>
      </dsp:txXfrm>
    </dsp:sp>
    <dsp:sp modelId="{F73BBA4C-EBF7-4D23-83E8-94293037D556}">
      <dsp:nvSpPr>
        <dsp:cNvPr id="0" name=""/>
        <dsp:cNvSpPr/>
      </dsp:nvSpPr>
      <dsp:spPr>
        <a:xfrm rot="3310531">
          <a:off x="2427244" y="3670858"/>
          <a:ext cx="11390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39059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68297" y="3653763"/>
        <a:ext cx="56952" cy="56952"/>
      </dsp:txXfrm>
    </dsp:sp>
    <dsp:sp modelId="{A9F5AB93-C9E5-4750-9302-C48C1D872C03}">
      <dsp:nvSpPr>
        <dsp:cNvPr id="0" name=""/>
        <dsp:cNvSpPr/>
      </dsp:nvSpPr>
      <dsp:spPr>
        <a:xfrm>
          <a:off x="3322012" y="374322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rgbClr val="002060"/>
              </a:solidFill>
              <a:latin typeface="Comic Sans MS" pitchFamily="66" charset="0"/>
            </a:rPr>
            <a:t>Иллюстративная графика</a:t>
          </a:r>
        </a:p>
      </dsp:txBody>
      <dsp:txXfrm>
        <a:off x="3345827" y="3767037"/>
        <a:ext cx="3488408" cy="765465"/>
      </dsp:txXfrm>
    </dsp:sp>
    <dsp:sp modelId="{E7AB8A60-FDCD-414F-A658-87570B8A2DA1}">
      <dsp:nvSpPr>
        <dsp:cNvPr id="0" name=""/>
        <dsp:cNvSpPr/>
      </dsp:nvSpPr>
      <dsp:spPr>
        <a:xfrm rot="4249260">
          <a:off x="2006765" y="4138388"/>
          <a:ext cx="198001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980017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47273" y="4100269"/>
        <a:ext cx="99000" cy="99000"/>
      </dsp:txXfrm>
    </dsp:sp>
    <dsp:sp modelId="{5DDE93BA-A68B-4723-A4FB-3DBD39DB2D40}">
      <dsp:nvSpPr>
        <dsp:cNvPr id="0" name=""/>
        <dsp:cNvSpPr/>
      </dsp:nvSpPr>
      <dsp:spPr>
        <a:xfrm>
          <a:off x="3322012" y="467828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rgbClr val="002060"/>
              </a:solidFill>
              <a:latin typeface="Comic Sans MS" pitchFamily="66" charset="0"/>
            </a:rPr>
            <a:t>Компьютерная анимация</a:t>
          </a:r>
        </a:p>
      </dsp:txBody>
      <dsp:txXfrm>
        <a:off x="3345827" y="4702097"/>
        <a:ext cx="3488408" cy="765465"/>
      </dsp:txXfrm>
    </dsp:sp>
    <dsp:sp modelId="{00C875F6-3452-49FA-9D73-89D5AB6233AE}">
      <dsp:nvSpPr>
        <dsp:cNvPr id="0" name=""/>
        <dsp:cNvSpPr/>
      </dsp:nvSpPr>
      <dsp:spPr>
        <a:xfrm rot="4616685">
          <a:off x="1556968" y="4605918"/>
          <a:ext cx="287960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879609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b="0" kern="1200">
            <a:solidFill>
              <a:srgbClr val="002060"/>
            </a:solidFill>
            <a:latin typeface="Comic Sans MS" pitchFamily="66" charset="0"/>
          </a:endParaRPr>
        </a:p>
      </dsp:txBody>
      <dsp:txXfrm>
        <a:off x="2924783" y="4545309"/>
        <a:ext cx="143980" cy="143980"/>
      </dsp:txXfrm>
    </dsp:sp>
    <dsp:sp modelId="{5CEDC890-7AA0-4C1C-804A-6EF42E8793C3}">
      <dsp:nvSpPr>
        <dsp:cNvPr id="0" name=""/>
        <dsp:cNvSpPr/>
      </dsp:nvSpPr>
      <dsp:spPr>
        <a:xfrm>
          <a:off x="3322012" y="5613342"/>
          <a:ext cx="3536038" cy="8130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>
              <a:solidFill>
                <a:srgbClr val="002060"/>
              </a:solidFill>
              <a:latin typeface="Comic Sans MS" pitchFamily="66" charset="0"/>
            </a:rPr>
            <a:t>Мультимедиа</a:t>
          </a:r>
          <a:endParaRPr lang="ru-RU" sz="2000" b="1" kern="1200" dirty="0">
            <a:solidFill>
              <a:srgbClr val="002060"/>
            </a:solidFill>
            <a:latin typeface="Comic Sans MS" pitchFamily="66" charset="0"/>
          </a:endParaRPr>
        </a:p>
      </dsp:txBody>
      <dsp:txXfrm>
        <a:off x="3345827" y="5637157"/>
        <a:ext cx="3488408" cy="765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E0178-F813-47F9-8801-3B5A7BABB9B6}">
      <dsp:nvSpPr>
        <dsp:cNvPr id="0" name=""/>
        <dsp:cNvSpPr/>
      </dsp:nvSpPr>
      <dsp:spPr>
        <a:xfrm>
          <a:off x="142866" y="-198720"/>
          <a:ext cx="8286827" cy="5366247"/>
        </a:xfrm>
        <a:prstGeom prst="circularArrow">
          <a:avLst>
            <a:gd name="adj1" fmla="val 5544"/>
            <a:gd name="adj2" fmla="val 330680"/>
            <a:gd name="adj3" fmla="val 14353635"/>
            <a:gd name="adj4" fmla="val 1704349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9F134-7409-4617-9CF0-5D3084EC3E11}">
      <dsp:nvSpPr>
        <dsp:cNvPr id="0" name=""/>
        <dsp:cNvSpPr/>
      </dsp:nvSpPr>
      <dsp:spPr>
        <a:xfrm>
          <a:off x="3355579" y="-120257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Графический интерфейс пользователя;</a:t>
          </a:r>
        </a:p>
      </dsp:txBody>
      <dsp:txXfrm>
        <a:off x="3396026" y="-79810"/>
        <a:ext cx="1780507" cy="747657"/>
      </dsp:txXfrm>
    </dsp:sp>
    <dsp:sp modelId="{760830BE-4080-40D6-BC9B-A8289FA573E6}">
      <dsp:nvSpPr>
        <dsp:cNvPr id="0" name=""/>
        <dsp:cNvSpPr/>
      </dsp:nvSpPr>
      <dsp:spPr>
        <a:xfrm>
          <a:off x="5786479" y="142869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Спецэффекты, Визуальные эффекты, цифровая кинематография;</a:t>
          </a:r>
        </a:p>
      </dsp:txBody>
      <dsp:txXfrm>
        <a:off x="5826926" y="183316"/>
        <a:ext cx="1780507" cy="747657"/>
      </dsp:txXfrm>
    </dsp:sp>
    <dsp:sp modelId="{8DDB5315-3258-456A-BD37-558D33E1DF52}">
      <dsp:nvSpPr>
        <dsp:cNvPr id="0" name=""/>
        <dsp:cNvSpPr/>
      </dsp:nvSpPr>
      <dsp:spPr>
        <a:xfrm>
          <a:off x="6496855" y="1217484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Цифровое телевидение, Всемирная паутина, видеоконференции;</a:t>
          </a:r>
        </a:p>
      </dsp:txBody>
      <dsp:txXfrm>
        <a:off x="6537302" y="1257931"/>
        <a:ext cx="1780507" cy="747657"/>
      </dsp:txXfrm>
    </dsp:sp>
    <dsp:sp modelId="{F4D4BC2A-766F-4694-B794-2804A7C03D56}">
      <dsp:nvSpPr>
        <dsp:cNvPr id="0" name=""/>
        <dsp:cNvSpPr/>
      </dsp:nvSpPr>
      <dsp:spPr>
        <a:xfrm>
          <a:off x="6639738" y="2357462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Цифровая фотография;</a:t>
          </a:r>
        </a:p>
      </dsp:txBody>
      <dsp:txXfrm>
        <a:off x="6680185" y="2397909"/>
        <a:ext cx="1780507" cy="747657"/>
      </dsp:txXfrm>
    </dsp:sp>
    <dsp:sp modelId="{81E4CE45-70BD-4922-91BE-6B014CF0DACD}">
      <dsp:nvSpPr>
        <dsp:cNvPr id="0" name=""/>
        <dsp:cNvSpPr/>
      </dsp:nvSpPr>
      <dsp:spPr>
        <a:xfrm>
          <a:off x="6139650" y="3429015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Цифровая живопись;</a:t>
          </a:r>
        </a:p>
      </dsp:txBody>
      <dsp:txXfrm>
        <a:off x="6180097" y="3469462"/>
        <a:ext cx="1780507" cy="747657"/>
      </dsp:txXfrm>
    </dsp:sp>
    <dsp:sp modelId="{63FC4BCA-B57A-4914-ACE3-A21D6DA0ECE8}">
      <dsp:nvSpPr>
        <dsp:cNvPr id="0" name=""/>
        <dsp:cNvSpPr/>
      </dsp:nvSpPr>
      <dsp:spPr>
        <a:xfrm>
          <a:off x="4335151" y="4363803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Визуализация научных и деловых данных;</a:t>
          </a:r>
        </a:p>
      </dsp:txBody>
      <dsp:txXfrm>
        <a:off x="4375598" y="4404250"/>
        <a:ext cx="1780507" cy="747657"/>
      </dsp:txXfrm>
    </dsp:sp>
    <dsp:sp modelId="{EF2F4E61-6525-469E-BA97-CCB81018BFE3}">
      <dsp:nvSpPr>
        <dsp:cNvPr id="0" name=""/>
        <dsp:cNvSpPr/>
      </dsp:nvSpPr>
      <dsp:spPr>
        <a:xfrm>
          <a:off x="2210566" y="4363800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Компьютерные игры, системы виртуальной реальности;</a:t>
          </a:r>
        </a:p>
      </dsp:txBody>
      <dsp:txXfrm>
        <a:off x="2251013" y="4404247"/>
        <a:ext cx="1780507" cy="747657"/>
      </dsp:txXfrm>
    </dsp:sp>
    <dsp:sp modelId="{2D1C3E9A-5FB2-41E0-AE66-29092C3D66A4}">
      <dsp:nvSpPr>
        <dsp:cNvPr id="0" name=""/>
        <dsp:cNvSpPr/>
      </dsp:nvSpPr>
      <dsp:spPr>
        <a:xfrm>
          <a:off x="355892" y="3429066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Системы автоматизированного проектирования;</a:t>
          </a:r>
        </a:p>
      </dsp:txBody>
      <dsp:txXfrm>
        <a:off x="396339" y="3469513"/>
        <a:ext cx="1780507" cy="747657"/>
      </dsp:txXfrm>
    </dsp:sp>
    <dsp:sp modelId="{CADB472A-D767-4227-861E-BB32A7371AE3}">
      <dsp:nvSpPr>
        <dsp:cNvPr id="0" name=""/>
        <dsp:cNvSpPr/>
      </dsp:nvSpPr>
      <dsp:spPr>
        <a:xfrm>
          <a:off x="0" y="2357455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Компьютерная томография.</a:t>
          </a:r>
        </a:p>
      </dsp:txBody>
      <dsp:txXfrm>
        <a:off x="40447" y="2397902"/>
        <a:ext cx="1780507" cy="747657"/>
      </dsp:txXfrm>
    </dsp:sp>
    <dsp:sp modelId="{1D40711C-A058-406B-9591-E23D6236E036}">
      <dsp:nvSpPr>
        <dsp:cNvPr id="0" name=""/>
        <dsp:cNvSpPr/>
      </dsp:nvSpPr>
      <dsp:spPr>
        <a:xfrm>
          <a:off x="34532" y="1217503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Компьютерная графика для кино и телевидения</a:t>
          </a:r>
        </a:p>
      </dsp:txBody>
      <dsp:txXfrm>
        <a:off x="74979" y="1257950"/>
        <a:ext cx="1780507" cy="747657"/>
      </dsp:txXfrm>
    </dsp:sp>
    <dsp:sp modelId="{A61406EC-3B28-409E-B737-CD8B8B6CE915}">
      <dsp:nvSpPr>
        <dsp:cNvPr id="0" name=""/>
        <dsp:cNvSpPr/>
      </dsp:nvSpPr>
      <dsp:spPr>
        <a:xfrm>
          <a:off x="853251" y="142880"/>
          <a:ext cx="1861401" cy="828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bg1"/>
              </a:solidFill>
              <a:latin typeface="Comic Sans MS" pitchFamily="66" charset="0"/>
            </a:rPr>
            <a:t>Лазерная графика.</a:t>
          </a:r>
        </a:p>
      </dsp:txBody>
      <dsp:txXfrm>
        <a:off x="893698" y="183327"/>
        <a:ext cx="1780507" cy="74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9144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1124702"/>
            <a:ext cx="7609640" cy="2511835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3648316"/>
            <a:ext cx="7608491" cy="999885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378884"/>
            <a:ext cx="524361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381001"/>
            <a:ext cx="482811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9144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753533"/>
            <a:ext cx="8115300" cy="2802467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3649134"/>
            <a:ext cx="7597887" cy="999067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379942"/>
            <a:ext cx="524361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381001"/>
            <a:ext cx="482811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0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104AB4-FBCC-44E3-AC67-590ED7833E4D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5271FE5-D170-443B-85BA-8E76FFB0775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://img131.imageshack.us/img131/1671/zzfake1kw0.gi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10" Type="http://schemas.openxmlformats.org/officeDocument/2006/relationships/image" Target="../media/image101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Relationship Id="rId9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6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slide" Target="slide6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png"/><Relationship Id="rId9" Type="http://schemas.openxmlformats.org/officeDocument/2006/relationships/slide" Target="slide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60.xml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Relationship Id="rId9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gif"/><Relationship Id="rId5" Type="http://schemas.openxmlformats.org/officeDocument/2006/relationships/slide" Target="slide60.xml"/><Relationship Id="rId4" Type="http://schemas.openxmlformats.org/officeDocument/2006/relationships/image" Target="../media/image14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0.xml"/><Relationship Id="rId4" Type="http://schemas.openxmlformats.org/officeDocument/2006/relationships/image" Target="../media/image146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11" Type="http://schemas.openxmlformats.org/officeDocument/2006/relationships/image" Target="../media/image155.png"/><Relationship Id="rId5" Type="http://schemas.openxmlformats.org/officeDocument/2006/relationships/image" Target="../media/image150.jpeg"/><Relationship Id="rId10" Type="http://schemas.openxmlformats.org/officeDocument/2006/relationships/slide" Target="slide60.xml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60.xml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2.xml"/><Relationship Id="rId4" Type="http://schemas.openxmlformats.org/officeDocument/2006/relationships/slide" Target="slide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2.xml"/><Relationship Id="rId4" Type="http://schemas.openxmlformats.org/officeDocument/2006/relationships/slide" Target="slide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7" Type="http://schemas.openxmlformats.org/officeDocument/2006/relationships/slide" Target="slide60.xml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microsoft.com/office/2017/06/relationships/model3d" Target="../media/model3d1.glb"/><Relationship Id="rId4" Type="http://schemas.openxmlformats.org/officeDocument/2006/relationships/image" Target="../media/image16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13.xml"/><Relationship Id="rId6" Type="http://schemas.openxmlformats.org/officeDocument/2006/relationships/slide" Target="slide60.xml"/><Relationship Id="rId5" Type="http://schemas.openxmlformats.org/officeDocument/2006/relationships/image" Target="../media/image171.gif"/><Relationship Id="rId4" Type="http://schemas.openxmlformats.org/officeDocument/2006/relationships/image" Target="../media/image1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files.net/preview/5762542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slide" Target="slide6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emf"/><Relationship Id="rId4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oleObject" Target="../embeddings/oleObject6.bin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11" Type="http://schemas.openxmlformats.org/officeDocument/2006/relationships/image" Target="../media/image23.jpe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2.jpeg"/><Relationship Id="rId4" Type="http://schemas.openxmlformats.org/officeDocument/2006/relationships/image" Target="../media/image17.emf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9140000">
            <a:off x="1609969" y="2500991"/>
            <a:ext cx="6428895" cy="1276499"/>
          </a:xfrm>
        </p:spPr>
        <p:txBody>
          <a:bodyPr/>
          <a:lstStyle/>
          <a:p>
            <a:r>
              <a:rPr lang="ru-RU" sz="2400" dirty="0"/>
              <a:t>Компьютерная графика. Программа Adobe </a:t>
            </a:r>
            <a:r>
              <a:rPr lang="ru-RU" sz="2400" dirty="0" err="1"/>
              <a:t>Potoshop</a:t>
            </a:r>
            <a:r>
              <a:rPr lang="ru-RU" sz="2400" dirty="0"/>
              <a:t>. Использование анимации в профессиональной деятельности и их преимущества. Работа с современными средствами 3D моделирования и создания анимационных роликов</a:t>
            </a:r>
          </a:p>
        </p:txBody>
      </p:sp>
    </p:spTree>
    <p:extLst>
      <p:ext uri="{BB962C8B-B14F-4D97-AF65-F5344CB8AC3E}">
        <p14:creationId xmlns:p14="http://schemas.microsoft.com/office/powerpoint/2010/main" val="231523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Компьютерная анимация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57158" y="1435230"/>
            <a:ext cx="86439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2000" dirty="0">
                <a:solidFill>
                  <a:srgbClr val="002060"/>
                </a:solidFill>
                <a:latin typeface="Comic Sans MS" pitchFamily="66" charset="0"/>
              </a:rPr>
              <a:t>Получение движущихся изображений называется компьютерной анимацией. «Анимация» - «оживление» </a:t>
            </a:r>
            <a:r>
              <a:rPr lang="ru-RU" sz="2000" b="1" dirty="0">
                <a:solidFill>
                  <a:srgbClr val="002060"/>
                </a:solidFill>
                <a:latin typeface="Comic Sans MS" pitchFamily="66" charset="0"/>
              </a:rPr>
              <a:t>(«</a:t>
            </a:r>
            <a:r>
              <a:rPr lang="en-US" sz="2000" b="1" dirty="0">
                <a:solidFill>
                  <a:srgbClr val="002060"/>
                </a:solidFill>
                <a:latin typeface="Comic Sans MS" pitchFamily="66" charset="0"/>
              </a:rPr>
              <a:t>animal</a:t>
            </a:r>
            <a:r>
              <a:rPr lang="ru-RU" sz="2000" b="1" dirty="0">
                <a:solidFill>
                  <a:srgbClr val="002060"/>
                </a:solidFill>
                <a:latin typeface="Comic Sans MS" pitchFamily="66" charset="0"/>
              </a:rPr>
              <a:t>» - животное)</a:t>
            </a:r>
          </a:p>
        </p:txBody>
      </p:sp>
      <p:pic>
        <p:nvPicPr>
          <p:cNvPr id="5" name="Picture 7" descr="fybv5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3179772"/>
            <a:ext cx="1981200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аним2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2285992"/>
            <a:ext cx="140017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анимация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503308"/>
            <a:ext cx="5710236" cy="356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ag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7652" y="4857760"/>
            <a:ext cx="2856348" cy="170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31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142852"/>
            <a:ext cx="8643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2060"/>
                </a:solidFill>
                <a:latin typeface="Comic Sans MS" pitchFamily="66" charset="0"/>
              </a:rPr>
              <a:t>Разработки в области компьютерной графики сначала двигались лишь академическим интересом и шли в научных учреждениях. Постепенно компьютерная графика прочно вошла в повседневную жизнь, стало возможным вести коммерчески успешные проекты в этой области. </a:t>
            </a:r>
          </a:p>
        </p:txBody>
      </p:sp>
      <p:graphicFrame>
        <p:nvGraphicFramePr>
          <p:cNvPr id="5" name="Схема 4"/>
          <p:cNvGraphicFramePr/>
          <p:nvPr/>
        </p:nvGraphicFramePr>
        <p:xfrm>
          <a:off x="214282" y="1571612"/>
          <a:ext cx="8572560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Группа 5"/>
          <p:cNvGrpSpPr/>
          <p:nvPr/>
        </p:nvGrpSpPr>
        <p:grpSpPr>
          <a:xfrm>
            <a:off x="3143240" y="3643314"/>
            <a:ext cx="2786082" cy="1000132"/>
            <a:chOff x="3540105" y="4720"/>
            <a:chExt cx="1063721" cy="531860"/>
          </a:xfrm>
          <a:solidFill>
            <a:schemeClr val="accent2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3540105" y="4720"/>
              <a:ext cx="1063721" cy="531860"/>
            </a:xfrm>
            <a:prstGeom prst="roundRect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Скругленный прямоугольник 4"/>
            <p:cNvSpPr/>
            <p:nvPr/>
          </p:nvSpPr>
          <p:spPr>
            <a:xfrm>
              <a:off x="3566068" y="24700"/>
              <a:ext cx="1011795" cy="47993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400" kern="1200" dirty="0">
                  <a:solidFill>
                    <a:srgbClr val="002060"/>
                  </a:solidFill>
                  <a:latin typeface="Comic Sans MS" pitchFamily="66" charset="0"/>
                </a:rPr>
                <a:t>Основные сферы применения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56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rgbClr val="FF0000"/>
                </a:solidFill>
              </a:rPr>
              <a:t>ВИДЫ КОМПЬЮТЕРНОЙ ГРАФИКИ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098709" y="2682875"/>
            <a:ext cx="935037" cy="647700"/>
          </a:xfrm>
          <a:prstGeom prst="line">
            <a:avLst/>
          </a:prstGeom>
          <a:noFill/>
          <a:ln w="76200" cmpd="tri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570821" y="2609850"/>
            <a:ext cx="1079500" cy="577850"/>
          </a:xfrm>
          <a:prstGeom prst="line">
            <a:avLst/>
          </a:prstGeom>
          <a:noFill/>
          <a:ln w="76200" cmpd="tri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3330734" y="2754313"/>
            <a:ext cx="287337" cy="1296987"/>
          </a:xfrm>
          <a:prstGeom prst="line">
            <a:avLst/>
          </a:prstGeom>
          <a:noFill/>
          <a:ln w="76200" cmpd="tri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5202396" y="2682875"/>
            <a:ext cx="431800" cy="1295400"/>
          </a:xfrm>
          <a:prstGeom prst="line">
            <a:avLst/>
          </a:prstGeom>
          <a:noFill/>
          <a:ln w="76200" cmpd="tri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77984" y="3402013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/>
              <a:t>растровая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962309" y="4194175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/>
              <a:t>векторная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554696" y="4122738"/>
            <a:ext cx="2160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/>
              <a:t>фрактальная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786721" y="32591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/>
              <a:t>трехмерная</a:t>
            </a:r>
          </a:p>
        </p:txBody>
      </p:sp>
    </p:spTree>
    <p:extLst>
      <p:ext uri="{BB962C8B-B14F-4D97-AF65-F5344CB8AC3E}">
        <p14:creationId xmlns:p14="http://schemas.microsoft.com/office/powerpoint/2010/main" val="223677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b="1" dirty="0">
                <a:solidFill>
                  <a:srgbClr val="FF0000"/>
                </a:solidFill>
              </a:rPr>
              <a:t>Растровые изображения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800" dirty="0"/>
              <a:t>Совокупность точек (пикселей) разного цвета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0938"/>
            <a:ext cx="2663825" cy="2312987"/>
          </a:xfrm>
          <a:prstGeom prst="rect">
            <a:avLst/>
          </a:prstGeom>
          <a:noFill/>
          <a:ln w="38100">
            <a:solidFill>
              <a:srgbClr val="00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213100"/>
            <a:ext cx="46863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4076700"/>
            <a:ext cx="17430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37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0825" y="1196752"/>
            <a:ext cx="88931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/>
            <a:r>
              <a:rPr lang="ru-RU" sz="2400" b="1" dirty="0">
                <a:solidFill>
                  <a:srgbClr val="0070C0"/>
                </a:solidFill>
                <a:latin typeface="Arial" charset="0"/>
                <a:cs typeface="Arial" charset="0"/>
              </a:rPr>
              <a:t>ПИКСЕЛЬ </a:t>
            </a:r>
            <a:r>
              <a:rPr lang="ru-RU" sz="2400" dirty="0">
                <a:solidFill>
                  <a:srgbClr val="002060"/>
                </a:solidFill>
                <a:latin typeface="Arial" charset="0"/>
                <a:cs typeface="Arial" charset="0"/>
              </a:rPr>
              <a:t>(</a:t>
            </a:r>
            <a:r>
              <a:rPr lang="ru-RU" sz="2400" dirty="0" err="1">
                <a:solidFill>
                  <a:srgbClr val="002060"/>
                </a:solidFill>
                <a:latin typeface="Arial" charset="0"/>
                <a:cs typeface="Arial" charset="0"/>
              </a:rPr>
              <a:t>pixel</a:t>
            </a:r>
            <a:r>
              <a:rPr lang="ru-RU" sz="2400" dirty="0">
                <a:solidFill>
                  <a:srgbClr val="002060"/>
                </a:solidFill>
                <a:latin typeface="Arial" charset="0"/>
                <a:cs typeface="Arial" charset="0"/>
              </a:rPr>
              <a:t> — </a:t>
            </a:r>
            <a:r>
              <a:rPr lang="ru-RU" sz="2400" dirty="0" err="1">
                <a:solidFill>
                  <a:srgbClr val="002060"/>
                </a:solidFill>
                <a:latin typeface="Arial" charset="0"/>
                <a:cs typeface="Arial" charset="0"/>
              </a:rPr>
              <a:t>picture</a:t>
            </a:r>
            <a:r>
              <a:rPr lang="ru-RU" sz="2400" dirty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 err="1">
                <a:solidFill>
                  <a:srgbClr val="002060"/>
                </a:solidFill>
                <a:latin typeface="Arial" charset="0"/>
                <a:cs typeface="Arial" charset="0"/>
              </a:rPr>
              <a:t>element</a:t>
            </a:r>
            <a:r>
              <a:rPr lang="ru-RU" sz="2400" dirty="0">
                <a:solidFill>
                  <a:srgbClr val="002060"/>
                </a:solidFill>
                <a:latin typeface="Arial" charset="0"/>
                <a:cs typeface="Arial" charset="0"/>
              </a:rPr>
              <a:t>) — черно-белые или цветные точки, на</a:t>
            </a:r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 </a:t>
            </a:r>
            <a:r>
              <a:rPr lang="ru-RU" sz="2400" dirty="0">
                <a:solidFill>
                  <a:srgbClr val="002060"/>
                </a:solidFill>
                <a:latin typeface="Arial" charset="0"/>
                <a:cs typeface="Arial" charset="0"/>
              </a:rPr>
              <a:t>которые разделен экран монитора. Благодаря им, управляя их яркостью свечения, можно рисовать, чертить, строить графики</a:t>
            </a:r>
            <a:r>
              <a:rPr lang="ru-RU" sz="2400" dirty="0">
                <a:latin typeface="Arial" charset="0"/>
                <a:cs typeface="Arial" charset="0"/>
              </a:rPr>
              <a:t>. </a:t>
            </a:r>
          </a:p>
        </p:txBody>
      </p:sp>
      <p:pic>
        <p:nvPicPr>
          <p:cNvPr id="5" name="Picture 4" descr="Картинка 68 из 203594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2852936"/>
            <a:ext cx="5761038" cy="366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118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5536" y="868234"/>
            <a:ext cx="871296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br>
              <a:rPr lang="ru-RU" dirty="0"/>
            </a:br>
            <a:r>
              <a:rPr lang="ru-RU" dirty="0"/>
              <a:t> </a:t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980729"/>
            <a:ext cx="871296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u="sng" dirty="0">
                <a:solidFill>
                  <a:srgbClr val="002060"/>
                </a:solidFill>
              </a:rPr>
              <a:t>Растровая графика -</a:t>
            </a:r>
            <a:r>
              <a:rPr lang="ru-RU" sz="2400" dirty="0">
                <a:solidFill>
                  <a:srgbClr val="002060"/>
                </a:solidFill>
              </a:rPr>
              <a:t> применяют при разработке электронных (</a:t>
            </a:r>
            <a:r>
              <a:rPr lang="ru-RU" sz="2400" dirty="0" err="1">
                <a:solidFill>
                  <a:srgbClr val="002060"/>
                </a:solidFill>
              </a:rPr>
              <a:t>мультимедийных</a:t>
            </a:r>
            <a:r>
              <a:rPr lang="ru-RU" sz="2400" dirty="0">
                <a:solidFill>
                  <a:srgbClr val="002060"/>
                </a:solidFill>
              </a:rPr>
              <a:t>) и полиграфических изданий. Иллюстрации, выполненные средствами растровой графики, редко создают вручную с помощью компьютерных программ. Чаще всего для этой цели используют отсканированные иллюстрации, подготовленные художниками, или фотографии. </a:t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>
                <a:solidFill>
                  <a:srgbClr val="002060"/>
                </a:solidFill>
              </a:rPr>
              <a:t>, </a:t>
            </a:r>
          </a:p>
        </p:txBody>
      </p:sp>
      <p:pic>
        <p:nvPicPr>
          <p:cNvPr id="6" name="Picture 2" descr="http://im8-tub-ru.yandex.net/i?id=434242553-28-72"/>
          <p:cNvPicPr>
            <a:picLocks noChangeAspect="1" noChangeArrowheads="1"/>
          </p:cNvPicPr>
          <p:nvPr/>
        </p:nvPicPr>
        <p:blipFill>
          <a:blip r:embed="rId2" cstate="print">
            <a:lum bright="-10000"/>
          </a:blip>
          <a:srcRect/>
          <a:stretch>
            <a:fillRect/>
          </a:stretch>
        </p:blipFill>
        <p:spPr bwMode="auto">
          <a:xfrm>
            <a:off x="251520" y="4221088"/>
            <a:ext cx="2160240" cy="1728192"/>
          </a:xfrm>
          <a:prstGeom prst="rect">
            <a:avLst/>
          </a:prstGeom>
          <a:noFill/>
        </p:spPr>
      </p:pic>
      <p:pic>
        <p:nvPicPr>
          <p:cNvPr id="7" name="Picture 6" descr="http://im3-tub-ru.yandex.net/i?id=121675843-05-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221088"/>
            <a:ext cx="2182738" cy="1728192"/>
          </a:xfrm>
          <a:prstGeom prst="rect">
            <a:avLst/>
          </a:prstGeom>
          <a:noFill/>
        </p:spPr>
      </p:pic>
      <p:pic>
        <p:nvPicPr>
          <p:cNvPr id="8" name="Picture 10" descr="http://im2-tub-ru.yandex.net/i?id=323897856-14-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221088"/>
            <a:ext cx="2232248" cy="1728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358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50825" y="188913"/>
            <a:ext cx="85693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Достоинства растровой графики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32966" y="1528465"/>
            <a:ext cx="7283450" cy="506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400" dirty="0"/>
              <a:t>При высокой разрешающей способности растровое</a:t>
            </a:r>
            <a:r>
              <a:rPr lang="en-US" altLang="ru-RU" sz="2400" dirty="0"/>
              <a:t> </a:t>
            </a:r>
            <a:r>
              <a:rPr lang="ru-RU" altLang="ru-RU" sz="2400" dirty="0"/>
              <a:t>изображение имеет фотографическое качество;</a:t>
            </a:r>
          </a:p>
          <a:p>
            <a:pPr algn="ctr"/>
            <a:r>
              <a:rPr lang="ru-RU" altLang="ru-RU" sz="2400" u="sng" dirty="0"/>
              <a:t>Растровые редакторы </a:t>
            </a:r>
            <a:r>
              <a:rPr lang="ru-RU" altLang="ru-RU" sz="2400" dirty="0"/>
              <a:t>позволяют восстанавливать старые фотографии, устранять дефекты, добавлять тени, изменять цвета отдельных пикселей и т.д.</a:t>
            </a:r>
          </a:p>
        </p:txBody>
      </p:sp>
      <p:pic>
        <p:nvPicPr>
          <p:cNvPr id="6" name="Picture 5" descr="C:\Мои документы\Proekt_Morozov\ROSE.bmp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13" y="4149080"/>
            <a:ext cx="2482329" cy="242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Мои документы\Proekt_Morozov\ROSE.bmp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9080"/>
            <a:ext cx="2614244" cy="242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Мои документы\Proekt_Morozov\ROS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79912"/>
            <a:ext cx="2809065" cy="242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82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НЕДОСТАТКИ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924700"/>
            <a:ext cx="7520940" cy="3579849"/>
          </a:xfrm>
        </p:spPr>
        <p:txBody>
          <a:bodyPr/>
          <a:lstStyle/>
          <a:p>
            <a:r>
              <a:rPr lang="ru-RU" altLang="ru-RU" sz="2800" u="sng" dirty="0"/>
              <a:t>Большой размер графических файлов </a:t>
            </a:r>
            <a:r>
              <a:rPr lang="ru-RU" altLang="ru-RU" sz="2800" dirty="0"/>
              <a:t>(в файле хранится информация о каждой точке). </a:t>
            </a:r>
          </a:p>
          <a:p>
            <a:r>
              <a:rPr lang="ru-RU" altLang="ru-RU" sz="2800" dirty="0"/>
              <a:t>Искажения, возникающие при изменении размеров  и других преобразованиях.</a:t>
            </a:r>
          </a:p>
          <a:p>
            <a:endParaRPr lang="ru-RU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33342"/>
            <a:ext cx="1871663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2936"/>
            <a:ext cx="2398713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час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3357563"/>
            <a:ext cx="413226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000375"/>
            <a:ext cx="3929063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882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rgbClr val="FF0000"/>
                </a:solidFill>
              </a:rPr>
              <a:t>Графические редакторы: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42938" y="2357438"/>
            <a:ext cx="8215312" cy="584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3200" dirty="0"/>
              <a:t>Paint, Adobe Photoshop</a:t>
            </a:r>
            <a:endParaRPr lang="ru-RU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143250"/>
            <a:ext cx="3690937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ject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286125"/>
            <a:ext cx="4784725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8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u="sng" dirty="0">
                <a:solidFill>
                  <a:srgbClr val="FF0000"/>
                </a:solidFill>
              </a:rPr>
              <a:t>Векторная графика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520" y="943853"/>
            <a:ext cx="87129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dirty="0"/>
              <a:t> </a:t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026895"/>
            <a:ext cx="889248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12000">
              <a:lnSpc>
                <a:spcPct val="120000"/>
              </a:lnSpc>
            </a:pPr>
            <a:r>
              <a:rPr lang="ru-RU" sz="2400" dirty="0">
                <a:solidFill>
                  <a:srgbClr val="002060"/>
                </a:solidFill>
              </a:rPr>
              <a:t>это метод представления изображения в виде совокупности отрезков и дуг и т.д. </a:t>
            </a:r>
            <a:r>
              <a:rPr lang="ru-RU" sz="2400" b="1" dirty="0">
                <a:solidFill>
                  <a:srgbClr val="002060"/>
                </a:solidFill>
              </a:rPr>
              <a:t>Вектор </a:t>
            </a:r>
            <a:r>
              <a:rPr lang="ru-RU" sz="2400" dirty="0">
                <a:solidFill>
                  <a:srgbClr val="002060"/>
                </a:solidFill>
              </a:rPr>
              <a:t>-это набор данных, характеризующих какой-либо  объект.</a:t>
            </a:r>
            <a:br>
              <a:rPr lang="ru-RU" sz="2400" dirty="0">
                <a:solidFill>
                  <a:srgbClr val="002060"/>
                </a:solidFill>
              </a:rPr>
            </a:br>
            <a:r>
              <a:rPr lang="ru-RU" sz="2400" dirty="0">
                <a:solidFill>
                  <a:srgbClr val="002060"/>
                </a:solidFill>
              </a:rPr>
              <a:t>Программные средства для работы с векторной графикой предназначены в первую очередь для создания иллюстраций и в меньшей степени для их обработки. </a:t>
            </a:r>
            <a:br>
              <a:rPr lang="ru-RU" dirty="0"/>
            </a:br>
            <a:r>
              <a:rPr lang="ru-RU" dirty="0">
                <a:solidFill>
                  <a:srgbClr val="002060"/>
                </a:solidFill>
              </a:rPr>
              <a:t>, </a:t>
            </a:r>
          </a:p>
        </p:txBody>
      </p:sp>
      <p:pic>
        <p:nvPicPr>
          <p:cNvPr id="6" name="Picture 2" descr="http://im2-tub-ru.yandex.net/i?id=560559644-38-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67254"/>
            <a:ext cx="2160240" cy="1656184"/>
          </a:xfrm>
          <a:prstGeom prst="rect">
            <a:avLst/>
          </a:prstGeom>
          <a:noFill/>
        </p:spPr>
      </p:pic>
      <p:pic>
        <p:nvPicPr>
          <p:cNvPr id="7" name="Picture 4" descr="http://im3-tub-ru.yandex.net/i?id=273972823-65-72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/>
          <a:stretch>
            <a:fillRect/>
          </a:stretch>
        </p:blipFill>
        <p:spPr bwMode="auto">
          <a:xfrm>
            <a:off x="3419872" y="4267254"/>
            <a:ext cx="2232248" cy="1656184"/>
          </a:xfrm>
          <a:prstGeom prst="rect">
            <a:avLst/>
          </a:prstGeom>
          <a:noFill/>
        </p:spPr>
      </p:pic>
      <p:pic>
        <p:nvPicPr>
          <p:cNvPr id="8" name="Picture 6" descr="http://im7-tub-ru.yandex.net/i?id=542655333-30-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267254"/>
            <a:ext cx="2148830" cy="1656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21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9E486-F914-41EE-839C-005AF1D9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556792"/>
            <a:ext cx="7520940" cy="548640"/>
          </a:xfrm>
        </p:spPr>
        <p:txBody>
          <a:bodyPr/>
          <a:lstStyle/>
          <a:p>
            <a:pPr algn="ctr"/>
            <a:r>
              <a:rPr lang="ru-RU" sz="4000" dirty="0"/>
              <a:t>Что такое Компьютерная графика</a:t>
            </a:r>
            <a:endParaRPr lang="en-US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9B84A1-3F54-4B83-9988-0010D51C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8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Векторные изображения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7188" y="1357313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dirty="0"/>
              <a:t>Совокупность простых элементов: прямых линий, дуг, эллипсов, прямоугольников называют </a:t>
            </a:r>
            <a:r>
              <a:rPr lang="ru-RU" altLang="ru-RU" sz="2800" u="sng" dirty="0"/>
              <a:t>графическими примитивами</a:t>
            </a:r>
            <a:r>
              <a:rPr lang="ru-RU" altLang="ru-RU" sz="2800" dirty="0"/>
              <a:t>.</a:t>
            </a:r>
          </a:p>
        </p:txBody>
      </p:sp>
      <p:pic>
        <p:nvPicPr>
          <p:cNvPr id="6" name="Picture 4" descr="B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84538"/>
            <a:ext cx="4284663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932363" y="3357563"/>
            <a:ext cx="1295400" cy="719137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300788" y="4581525"/>
            <a:ext cx="1871662" cy="13684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148263" y="4221163"/>
            <a:ext cx="1079500" cy="576262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7092950" y="3213100"/>
            <a:ext cx="863600" cy="1223963"/>
          </a:xfrm>
          <a:prstGeom prst="can">
            <a:avLst>
              <a:gd name="adj" fmla="val 35432"/>
            </a:avLst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84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ДОСТОИНСТВА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268413"/>
            <a:ext cx="8002588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dirty="0"/>
              <a:t>Файлы векторного типа </a:t>
            </a:r>
            <a:r>
              <a:rPr lang="ru-RU" altLang="ru-RU" sz="2800" u="sng" dirty="0"/>
              <a:t>имеют относительно небольшие размеры.</a:t>
            </a:r>
          </a:p>
          <a:p>
            <a:r>
              <a:rPr lang="ru-RU" altLang="ru-RU" sz="2800" dirty="0"/>
              <a:t>При масштабировании не происходит искажения.</a:t>
            </a:r>
          </a:p>
          <a:p>
            <a:r>
              <a:rPr lang="ru-RU" altLang="ru-RU" sz="2800" dirty="0"/>
              <a:t>Играют огромную роль в компьютерной полиграфии.</a:t>
            </a:r>
          </a:p>
          <a:p>
            <a:r>
              <a:rPr lang="ru-RU" altLang="ru-RU" sz="2800" dirty="0"/>
              <a:t>Формируют шрифты.</a:t>
            </a:r>
          </a:p>
          <a:p>
            <a:endParaRPr lang="ru-RU" altLang="ru-RU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BD0014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857750"/>
            <a:ext cx="1817688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D0014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3714750"/>
            <a:ext cx="3024188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57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Векторные графические редакторы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sz="3200" dirty="0"/>
              <a:t>встроенный графический редактор </a:t>
            </a:r>
            <a:r>
              <a:rPr lang="en-US" altLang="ru-RU" sz="3200" dirty="0"/>
              <a:t>Word</a:t>
            </a:r>
          </a:p>
          <a:p>
            <a:r>
              <a:rPr lang="en-US" altLang="ru-RU" sz="3200" dirty="0"/>
              <a:t>Corel Draw (</a:t>
            </a:r>
            <a:r>
              <a:rPr lang="ru-RU" altLang="ru-RU" sz="3200" dirty="0"/>
              <a:t>универсальный инструмент для создания и редактирования векторной графики</a:t>
            </a:r>
            <a:r>
              <a:rPr lang="en-US" altLang="ru-RU" sz="3200" dirty="0"/>
              <a:t>)</a:t>
            </a:r>
            <a:endParaRPr lang="ru-RU" altLang="ru-RU" sz="3200" dirty="0"/>
          </a:p>
          <a:p>
            <a:endParaRPr lang="ru-RU" dirty="0"/>
          </a:p>
        </p:txBody>
      </p:sp>
      <p:pic>
        <p:nvPicPr>
          <p:cNvPr id="4" name="Object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429000"/>
            <a:ext cx="5286375" cy="323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3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Group 9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261227"/>
              </p:ext>
            </p:extLst>
          </p:nvPr>
        </p:nvGraphicFramePr>
        <p:xfrm>
          <a:off x="251520" y="116632"/>
          <a:ext cx="8642350" cy="5816377"/>
        </p:xfrm>
        <a:graphic>
          <a:graphicData uri="http://schemas.openxmlformats.org/drawingml/2006/table">
            <a:tbl>
              <a:tblPr/>
              <a:tblGrid>
                <a:gridCol w="177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71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Растровая графика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Векторная графика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0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Плюсы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 Непосредственно вводится сканерами и цифровыми камерами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 Легко ретушировать и комбинировать части изображений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 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 Занимает немного места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 Масштабируется без искажений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 Можно редактировать, меняя отдельные графические примитивы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6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Минусы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При обработке и масштабировании снижается качество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Непригодна для реалистичных изображений</a:t>
                      </a:r>
                      <a:endParaRPr kumimoji="0" lang="ru-RU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Программы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Adobe Photoshop,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CorelPhotopaint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CorelDraw, </a:t>
                      </a:r>
                      <a:endParaRPr kumimoji="0" lang="ru-R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Adobe Illustrator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07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1550" y="188913"/>
            <a:ext cx="7643813" cy="6492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rgbClr val="FF0000"/>
                </a:solidFill>
              </a:rPr>
              <a:t>Цветовые модели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388" y="1052513"/>
            <a:ext cx="6697662" cy="47527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2400" dirty="0"/>
              <a:t>модель RGB. В этой модели работают мониторы и бытовые телевизоры. Любой цвет считается состоящим из трех основных компонентов: красного (</a:t>
            </a:r>
            <a:r>
              <a:rPr lang="ru-RU" sz="2400" dirty="0" err="1"/>
              <a:t>Red</a:t>
            </a:r>
            <a:r>
              <a:rPr lang="ru-RU" sz="2400" dirty="0"/>
              <a:t>), зеленого (</a:t>
            </a:r>
            <a:r>
              <a:rPr lang="ru-RU" sz="2400" dirty="0" err="1"/>
              <a:t>Green</a:t>
            </a:r>
            <a:r>
              <a:rPr lang="ru-RU" sz="2400" dirty="0"/>
              <a:t>) и синего (</a:t>
            </a:r>
            <a:r>
              <a:rPr lang="ru-RU" sz="2400" dirty="0" err="1"/>
              <a:t>Blue</a:t>
            </a:r>
            <a:r>
              <a:rPr lang="ru-RU" sz="2400" dirty="0"/>
              <a:t>).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модель CMYK используют для подготовки не экранных, а печатных изображений.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400" dirty="0"/>
              <a:t>      Они отличаются тем, что их видят не в проходящем, а в отраженном свете. Чем больше краски положено на бумагу, тем больше света она поглощает и меньше отражает.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400" dirty="0"/>
              <a:t>(голубой, пурпурный, желтый, черный)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196975"/>
            <a:ext cx="2174875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365625"/>
            <a:ext cx="1846262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674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04900" y="404664"/>
            <a:ext cx="7643813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Фрактальная графика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750" y="1171427"/>
            <a:ext cx="5257800" cy="3671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/>
              <a:t>Фрактал - это рисунок, который состоит из подобных между собой элементов.</a:t>
            </a:r>
          </a:p>
          <a:p>
            <a:r>
              <a:rPr lang="ru-RU" sz="2400"/>
              <a:t>Построение фрактального рисунка осуществляется по какому-то алгоритму.</a:t>
            </a:r>
          </a:p>
          <a:p>
            <a:r>
              <a:rPr lang="ru-RU" sz="2400"/>
              <a:t>В файле фрактального изображения сохраняются только алгоритмы и формулы.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76277"/>
            <a:ext cx="2967038" cy="296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158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04900" y="260648"/>
            <a:ext cx="7643813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Трехмерная графика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8313" y="1027411"/>
            <a:ext cx="5040312" cy="3671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2000"/>
              <a:t> Трёхмерная графика (3D-графика) изучает приёмы и методы создания объёмных моделей объектов, которые максимально соответствуют реальным. </a:t>
            </a:r>
          </a:p>
          <a:p>
            <a:pPr>
              <a:lnSpc>
                <a:spcPct val="90000"/>
              </a:lnSpc>
            </a:pPr>
            <a:r>
              <a:rPr lang="ru-RU" sz="2000"/>
              <a:t>Такие объёмные изображения можно вращать и рассматривать со всех сторон. </a:t>
            </a:r>
          </a:p>
          <a:p>
            <a:pPr>
              <a:lnSpc>
                <a:spcPct val="90000"/>
              </a:lnSpc>
            </a:pPr>
            <a:r>
              <a:rPr lang="ru-RU" sz="2000"/>
              <a:t>Для создания объёмных изображений используют разные графические фигуры и гладкие поверхности.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330623"/>
            <a:ext cx="3390900" cy="336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9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E8724-B0D8-4494-A083-3757B0F8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9317B-050A-4F62-9501-C85873BF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33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Adobe Photoshop</a:t>
            </a:r>
            <a:r>
              <a:rPr lang="ru-RU" dirty="0"/>
              <a:t>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75856" y="1556792"/>
            <a:ext cx="5544616" cy="48245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/>
              <a:t>	</a:t>
            </a:r>
            <a:r>
              <a:rPr lang="en-US" b="1" dirty="0"/>
              <a:t>Adobe Photoshop</a:t>
            </a:r>
            <a:r>
              <a:rPr lang="ru-RU" dirty="0"/>
              <a:t> – растровый графический редактор, разработанный и распространяемый фирмой </a:t>
            </a:r>
            <a:r>
              <a:rPr lang="ru-RU" dirty="0" err="1"/>
              <a:t>Adobe</a:t>
            </a:r>
            <a:r>
              <a:rPr lang="ru-RU" dirty="0"/>
              <a:t> </a:t>
            </a:r>
            <a:r>
              <a:rPr lang="ru-RU" dirty="0" err="1"/>
              <a:t>Systems</a:t>
            </a:r>
            <a:r>
              <a:rPr lang="ru-RU" dirty="0"/>
              <a:t>. Этот продукт является лидером рынка в области коммерческих средств редактирования растровых изображений, и наиболее известным продуктом фирмы </a:t>
            </a:r>
            <a:r>
              <a:rPr lang="ru-RU" dirty="0" err="1"/>
              <a:t>Adobe</a:t>
            </a:r>
            <a:r>
              <a:rPr lang="ru-RU" dirty="0"/>
              <a:t>. Часто эту программу называют просто </a:t>
            </a:r>
            <a:r>
              <a:rPr lang="ru-RU" b="1" dirty="0" err="1"/>
              <a:t>Photoshop</a:t>
            </a:r>
            <a:r>
              <a:rPr lang="ru-RU" dirty="0"/>
              <a:t>.</a:t>
            </a:r>
          </a:p>
          <a:p>
            <a:pPr>
              <a:buNone/>
            </a:pPr>
            <a:r>
              <a:rPr lang="ru-RU" b="1" dirty="0"/>
              <a:t>     Растровое изображение</a:t>
            </a:r>
            <a:r>
              <a:rPr lang="ru-RU" dirty="0"/>
              <a:t> — </a:t>
            </a:r>
            <a:r>
              <a:rPr lang="ru-RU" dirty="0" err="1"/>
              <a:t>изображение</a:t>
            </a:r>
            <a:r>
              <a:rPr lang="ru-RU" dirty="0"/>
              <a:t>, представляющее собой сетку пикселей — цветных точек (обычно прямоугольных) на мониторе, бумаге и других отображающих устройствах</a:t>
            </a:r>
          </a:p>
        </p:txBody>
      </p:sp>
      <p:pic>
        <p:nvPicPr>
          <p:cNvPr id="4" name="Picture 2" descr="http://prolificphoto.com/wp-content/uploads/2013/01/Adobe-Photoshop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448272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Выгнутая вправо стрелка 4">
            <a:hlinkClick r:id="rId3" action="ppaction://hlinksldjump"/>
          </p:cNvPr>
          <p:cNvSpPr/>
          <p:nvPr/>
        </p:nvSpPr>
        <p:spPr>
          <a:xfrm>
            <a:off x="8604448" y="6381328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истории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448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Первая версия появилась в 1987 году для платформы </a:t>
            </a:r>
            <a:r>
              <a:rPr lang="en-US" dirty="0"/>
              <a:t>Macintosh </a:t>
            </a:r>
            <a:r>
              <a:rPr lang="ru-RU" dirty="0"/>
              <a:t>братьями </a:t>
            </a:r>
            <a:r>
              <a:rPr lang="ru-RU" dirty="0" err="1"/>
              <a:t>Нолл</a:t>
            </a:r>
            <a:r>
              <a:rPr lang="ru-RU" dirty="0"/>
              <a:t>. В сентябре 88 </a:t>
            </a:r>
            <a:r>
              <a:rPr lang="en-US" dirty="0"/>
              <a:t>Abode Systems </a:t>
            </a:r>
            <a:r>
              <a:rPr lang="ru-RU" dirty="0"/>
              <a:t>купила права на программу, а в 1989 переименовали ее в </a:t>
            </a:r>
            <a:r>
              <a:rPr lang="en-US" dirty="0"/>
              <a:t>Photoshop</a:t>
            </a:r>
            <a:r>
              <a:rPr lang="ru-RU" dirty="0"/>
              <a:t>. </a:t>
            </a:r>
          </a:p>
          <a:p>
            <a:endParaRPr lang="ru-RU" dirty="0"/>
          </a:p>
        </p:txBody>
      </p:sp>
      <p:pic>
        <p:nvPicPr>
          <p:cNvPr id="1026" name="Picture 2" descr="http://mnogodetnyy.narod.ru/photoshop/index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861048"/>
            <a:ext cx="5238750" cy="2705100"/>
          </a:xfrm>
          <a:prstGeom prst="rect">
            <a:avLst/>
          </a:prstGeom>
          <a:noFill/>
        </p:spPr>
      </p:pic>
      <p:sp>
        <p:nvSpPr>
          <p:cNvPr id="5" name="Выгнутая вправо стрелка 4">
            <a:hlinkClick r:id="rId3" action="ppaction://hlinksldjump"/>
          </p:cNvPr>
          <p:cNvSpPr/>
          <p:nvPr/>
        </p:nvSpPr>
        <p:spPr>
          <a:xfrm>
            <a:off x="8676456" y="6381328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 r="33"/>
          <a:stretch>
            <a:fillRect/>
          </a:stretch>
        </p:blipFill>
        <p:spPr bwMode="auto">
          <a:xfrm>
            <a:off x="5317485" y="2714620"/>
            <a:ext cx="354079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85720" y="2996952"/>
            <a:ext cx="47149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02060"/>
                </a:solidFill>
                <a:latin typeface="Comic Sans MS" pitchFamily="66" charset="0"/>
              </a:rPr>
              <a:t>Первоначально результатами работы ЭВМ были только числа на бумаге. Затем появились рисунки в режиме </a:t>
            </a:r>
            <a:r>
              <a:rPr lang="ru-RU" sz="2000" dirty="0">
                <a:solidFill>
                  <a:srgbClr val="002060"/>
                </a:solidFill>
                <a:latin typeface="Comic Sans MS" pitchFamily="66" charset="0"/>
                <a:hlinkClick r:id="" action="ppaction://noaction"/>
              </a:rPr>
              <a:t>символьной печати</a:t>
            </a:r>
            <a:r>
              <a:rPr lang="ru-RU" sz="2000" dirty="0">
                <a:solidFill>
                  <a:srgbClr val="002060"/>
                </a:solidFill>
                <a:latin typeface="Comic Sans MS" pitchFamily="66" charset="0"/>
              </a:rPr>
              <a:t>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02060"/>
                </a:solidFill>
                <a:latin typeface="Comic Sans MS" pitchFamily="66" charset="0"/>
              </a:rPr>
              <a:t>С появлением новых устройств вывода информации: плоттеров (графопостроителей), графических дисплеев, принтеров, принтеров цветной печати совершенствовалось и программное обеспечение.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5422" y="1643050"/>
            <a:ext cx="7000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rgbClr val="FF0000"/>
                </a:solidFill>
                <a:latin typeface="Comic Sans MS" pitchFamily="66" charset="0"/>
              </a:rPr>
              <a:t>Изображение на экране </a:t>
            </a:r>
            <a:r>
              <a:rPr lang="ru-RU" sz="2000" dirty="0">
                <a:solidFill>
                  <a:srgbClr val="002060"/>
                </a:solidFill>
                <a:latin typeface="Comic Sans MS" pitchFamily="66" charset="0"/>
              </a:rPr>
              <a:t>–это отражение информации, находящейся в памяти компьютера.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72" y="0"/>
            <a:ext cx="1428728" cy="241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71406" y="270197"/>
            <a:ext cx="7658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FF0000"/>
                </a:solidFill>
                <a:latin typeface="Comic Sans MS" pitchFamily="66" charset="0"/>
              </a:rPr>
              <a:t>Компьютерная графика </a:t>
            </a:r>
            <a:r>
              <a:rPr lang="ru-RU" sz="2000" dirty="0">
                <a:solidFill>
                  <a:srgbClr val="002060"/>
                </a:solidFill>
                <a:latin typeface="Comic Sans MS" pitchFamily="66" charset="0"/>
              </a:rPr>
              <a:t>– область информатики, занимающаяся методами, средствами создания и обработки изображений с помощью программно-аппаратных  средств.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6451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Особенности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ru-RU" sz="3800" dirty="0"/>
              <a:t>Несмотря на то, что изначально программа была разработана как редактор изображений для полиграфии, в данное время она широко используется и в </a:t>
            </a:r>
            <a:r>
              <a:rPr lang="ru-RU" sz="3800" dirty="0" err="1"/>
              <a:t>веб-дизайне</a:t>
            </a:r>
            <a:r>
              <a:rPr lang="ru-RU" sz="3800" dirty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3800" dirty="0" err="1"/>
              <a:t>Photoshop</a:t>
            </a:r>
            <a:r>
              <a:rPr lang="ru-RU" sz="3800" dirty="0"/>
              <a:t> тесно связан с другими программами для обработки </a:t>
            </a:r>
            <a:r>
              <a:rPr lang="ru-RU" sz="3800" dirty="0" err="1"/>
              <a:t>медиафайлов</a:t>
            </a:r>
            <a:r>
              <a:rPr lang="ru-RU" sz="3800" dirty="0"/>
              <a:t>, анимации и другого творчества. Совместно с такими программами, как  </a:t>
            </a:r>
            <a:r>
              <a:rPr lang="ru-RU" sz="3800" dirty="0" err="1"/>
              <a:t>Adobe</a:t>
            </a:r>
            <a:r>
              <a:rPr lang="ru-RU" sz="3800" dirty="0"/>
              <a:t> </a:t>
            </a:r>
            <a:r>
              <a:rPr lang="ru-RU" sz="3800" dirty="0" err="1"/>
              <a:t>Illustrator</a:t>
            </a:r>
            <a:r>
              <a:rPr lang="ru-RU" sz="3800" dirty="0"/>
              <a:t>,  </a:t>
            </a:r>
            <a:r>
              <a:rPr lang="ru-RU" sz="3800" dirty="0" err="1"/>
              <a:t>Adobe</a:t>
            </a:r>
            <a:r>
              <a:rPr lang="ru-RU" sz="3800" dirty="0"/>
              <a:t> </a:t>
            </a:r>
            <a:r>
              <a:rPr lang="ru-RU" sz="3800" dirty="0" err="1"/>
              <a:t>After</a:t>
            </a:r>
            <a:r>
              <a:rPr lang="ru-RU" sz="3800" dirty="0"/>
              <a:t> </a:t>
            </a:r>
            <a:r>
              <a:rPr lang="ru-RU" sz="3800" dirty="0" err="1"/>
              <a:t>Effects</a:t>
            </a:r>
            <a:r>
              <a:rPr lang="ru-RU" sz="3800" dirty="0"/>
              <a:t> и </a:t>
            </a:r>
            <a:r>
              <a:rPr lang="ru-RU" sz="3800" dirty="0" err="1"/>
              <a:t>Adobe</a:t>
            </a:r>
            <a:r>
              <a:rPr lang="ru-RU" sz="3800" dirty="0"/>
              <a:t> </a:t>
            </a:r>
            <a:r>
              <a:rPr lang="ru-RU" sz="3800" dirty="0" err="1"/>
              <a:t>Encore</a:t>
            </a:r>
            <a:r>
              <a:rPr lang="ru-RU" sz="3800" dirty="0"/>
              <a:t> DVD, он может использоваться для создания профессиональных DVD.</a:t>
            </a:r>
          </a:p>
          <a:p>
            <a:pPr>
              <a:buFont typeface="Wingdings" pitchFamily="2" charset="2"/>
              <a:buChar char="v"/>
            </a:pPr>
            <a:r>
              <a:rPr lang="ru-RU" sz="3800" dirty="0"/>
              <a:t>Основной формат </a:t>
            </a:r>
            <a:r>
              <a:rPr lang="ru-RU" sz="3800" dirty="0" err="1"/>
              <a:t>Photoshop</a:t>
            </a:r>
            <a:r>
              <a:rPr lang="ru-RU" sz="3800" dirty="0"/>
              <a:t>, PS</a:t>
            </a:r>
            <a:r>
              <a:rPr lang="en-US" sz="3800" dirty="0"/>
              <a:t>D</a:t>
            </a:r>
            <a:r>
              <a:rPr lang="ru-RU" sz="3800" dirty="0"/>
              <a:t>, может быть экспортирован и импортирован всеми программными продуктами</a:t>
            </a:r>
          </a:p>
          <a:p>
            <a:pPr>
              <a:buFont typeface="Wingdings" pitchFamily="2" charset="2"/>
              <a:buChar char="v"/>
            </a:pPr>
            <a:r>
              <a:rPr lang="ru-RU" sz="3800" dirty="0"/>
              <a:t>Поддерживается обработка изображений с глубиной цвета 8, 16 и 32 бит.</a:t>
            </a:r>
          </a:p>
          <a:p>
            <a:pPr>
              <a:buFont typeface="Wingdings" pitchFamily="2" charset="2"/>
              <a:buChar char="v"/>
            </a:pPr>
            <a:r>
              <a:rPr lang="ru-RU" sz="3800" dirty="0"/>
              <a:t>Возможность сохранения в файле дополнительных элементов.</a:t>
            </a:r>
          </a:p>
          <a:p>
            <a:pPr>
              <a:buFont typeface="Wingdings" pitchFamily="2" charset="2"/>
              <a:buChar char="v"/>
            </a:pPr>
            <a:endParaRPr lang="ru-RU" dirty="0"/>
          </a:p>
          <a:p>
            <a:pPr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Выгнутая вправо стрелка 3">
            <a:hlinkClick r:id="rId2" action="ppaction://hlinksldjump"/>
          </p:cNvPr>
          <p:cNvSpPr/>
          <p:nvPr/>
        </p:nvSpPr>
        <p:spPr>
          <a:xfrm>
            <a:off x="8604448" y="6309320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Цветовые модели программы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lv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RGB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LAB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CMYK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 градациях серого </a:t>
            </a:r>
          </a:p>
          <a:p>
            <a:pPr lvl="0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Черно-белые</a:t>
            </a:r>
          </a:p>
        </p:txBody>
      </p:sp>
      <p:pic>
        <p:nvPicPr>
          <p:cNvPr id="36866" name="Picture 2" descr="http://upload.wikimedia.org/wikipedia/commons/thumb/1/10/CMYK_Substractive_Model.gif/220px-CMYK_Substractive_Mode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789040"/>
            <a:ext cx="2095500" cy="1952625"/>
          </a:xfrm>
          <a:prstGeom prst="rect">
            <a:avLst/>
          </a:prstGeom>
          <a:noFill/>
        </p:spPr>
      </p:pic>
      <p:pic>
        <p:nvPicPr>
          <p:cNvPr id="36868" name="Picture 4" descr="http://upload.wikimedia.org/wikipedia/commons/thumb/b/be/Lab_color_at_luminance_25_percent.png/220px-Lab_color_at_luminance_25_perc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4725144"/>
            <a:ext cx="2095500" cy="1924051"/>
          </a:xfrm>
          <a:prstGeom prst="rect">
            <a:avLst/>
          </a:prstGeom>
          <a:noFill/>
        </p:spPr>
      </p:pic>
      <p:pic>
        <p:nvPicPr>
          <p:cNvPr id="36870" name="Picture 6" descr="http://upload.wikimedia.org/wikipedia/commons/thumb/0/04/Lab_color_at_luminance_75%25.png/220px-Lab_color_at_luminance_75%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725144"/>
            <a:ext cx="2095500" cy="1924051"/>
          </a:xfrm>
          <a:prstGeom prst="rect">
            <a:avLst/>
          </a:prstGeom>
          <a:noFill/>
        </p:spPr>
      </p:pic>
      <p:pic>
        <p:nvPicPr>
          <p:cNvPr id="36872" name="Picture 8" descr="http://upload.wikimedia.org/wikipedia/commons/thumb/2/28/RGB_illumination.jpg/220px-RGB_illumin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1412776"/>
            <a:ext cx="2383532" cy="1787650"/>
          </a:xfrm>
          <a:prstGeom prst="rect">
            <a:avLst/>
          </a:prstGeom>
          <a:noFill/>
        </p:spPr>
      </p:pic>
      <p:sp>
        <p:nvSpPr>
          <p:cNvPr id="8" name="Выгнутая вправо стрелка 7">
            <a:hlinkClick r:id="rId6" action="ppaction://hlinksldjump"/>
          </p:cNvPr>
          <p:cNvSpPr/>
          <p:nvPr/>
        </p:nvSpPr>
        <p:spPr>
          <a:xfrm>
            <a:off x="8604448" y="6381328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Лицензирование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124744"/>
            <a:ext cx="4690864" cy="15121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	</a:t>
            </a:r>
            <a:r>
              <a:rPr lang="ru-RU" dirty="0"/>
              <a:t>Скачать утилиту может любой желающий, и бесплатно пользоваться на протяжении 30 дней, после чего необходимо купить лицензию. </a:t>
            </a:r>
          </a:p>
        </p:txBody>
      </p:sp>
      <p:pic>
        <p:nvPicPr>
          <p:cNvPr id="1026" name="Picture 2" descr="C:\Users\Andrey\Desktop\Безымянный.jpg"/>
          <p:cNvPicPr>
            <a:picLocks noChangeAspect="1" noChangeArrowheads="1"/>
          </p:cNvPicPr>
          <p:nvPr/>
        </p:nvPicPr>
        <p:blipFill>
          <a:blip r:embed="rId2" cstate="print"/>
          <a:srcRect l="21318" t="8646" r="20818" b="19166"/>
          <a:stretch>
            <a:fillRect/>
          </a:stretch>
        </p:blipFill>
        <p:spPr bwMode="auto">
          <a:xfrm>
            <a:off x="4860032" y="836712"/>
            <a:ext cx="4104456" cy="2880320"/>
          </a:xfrm>
          <a:prstGeom prst="rect">
            <a:avLst/>
          </a:prstGeom>
          <a:noFill/>
        </p:spPr>
      </p:pic>
      <p:pic>
        <p:nvPicPr>
          <p:cNvPr id="1027" name="Picture 3" descr="C:\Users\Andrey\Desktop\Безымянный1.jpg"/>
          <p:cNvPicPr>
            <a:picLocks noChangeAspect="1" noChangeArrowheads="1"/>
          </p:cNvPicPr>
          <p:nvPr/>
        </p:nvPicPr>
        <p:blipFill>
          <a:blip r:embed="rId3" cstate="print"/>
          <a:srcRect l="4615" t="8205" r="10769" b="7009"/>
          <a:stretch>
            <a:fillRect/>
          </a:stretch>
        </p:blipFill>
        <p:spPr bwMode="auto">
          <a:xfrm>
            <a:off x="4429124" y="3929066"/>
            <a:ext cx="4353821" cy="2596848"/>
          </a:xfrm>
          <a:prstGeom prst="rect">
            <a:avLst/>
          </a:prstGeom>
          <a:noFill/>
        </p:spPr>
      </p:pic>
      <p:pic>
        <p:nvPicPr>
          <p:cNvPr id="1028" name="Picture 4" descr="C:\Users\Andrey\Desktop\Безымянный2.jpg"/>
          <p:cNvPicPr>
            <a:picLocks noChangeAspect="1" noChangeArrowheads="1"/>
          </p:cNvPicPr>
          <p:nvPr/>
        </p:nvPicPr>
        <p:blipFill>
          <a:blip r:embed="rId4" cstate="print"/>
          <a:srcRect l="20484" t="8092" r="21479" b="6938"/>
          <a:stretch>
            <a:fillRect/>
          </a:stretch>
        </p:blipFill>
        <p:spPr bwMode="auto">
          <a:xfrm>
            <a:off x="214282" y="2786058"/>
            <a:ext cx="4706142" cy="3875646"/>
          </a:xfrm>
          <a:prstGeom prst="rect">
            <a:avLst/>
          </a:prstGeom>
          <a:noFill/>
        </p:spPr>
      </p:pic>
      <p:sp>
        <p:nvSpPr>
          <p:cNvPr id="7" name="Выгнутая вправо стрелка 6">
            <a:hlinkClick r:id="rId5" action="ppaction://hlinksldjump"/>
          </p:cNvPr>
          <p:cNvSpPr/>
          <p:nvPr/>
        </p:nvSpPr>
        <p:spPr>
          <a:xfrm>
            <a:off x="8676456" y="6381328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77472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Альтернативы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642918"/>
            <a:ext cx="3786214" cy="14287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ru-RU" dirty="0"/>
          </a:p>
          <a:p>
            <a:pPr>
              <a:buFont typeface="Wingdings" pitchFamily="2" charset="2"/>
              <a:buChar char="ü"/>
            </a:pPr>
            <a:endParaRPr lang="ru-RU" dirty="0"/>
          </a:p>
          <a:p>
            <a:endParaRPr lang="ru-RU" dirty="0"/>
          </a:p>
        </p:txBody>
      </p:sp>
      <p:pic>
        <p:nvPicPr>
          <p:cNvPr id="2050" name="Picture 2" descr="http://metacheappromotionstore.com/pics/5777cfc5646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268760"/>
            <a:ext cx="3960440" cy="2448272"/>
          </a:xfrm>
          <a:prstGeom prst="rect">
            <a:avLst/>
          </a:prstGeom>
          <a:noFill/>
        </p:spPr>
      </p:pic>
      <p:pic>
        <p:nvPicPr>
          <p:cNvPr id="2052" name="Picture 4" descr="http://mcmanserver.appspot.com/screenshots.en.sftcdn.net/en/scrn/23000/23548/adobe-photoshop-elements-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924944"/>
            <a:ext cx="4032448" cy="3064763"/>
          </a:xfrm>
          <a:prstGeom prst="rect">
            <a:avLst/>
          </a:prstGeom>
          <a:noFill/>
        </p:spPr>
      </p:pic>
      <p:pic>
        <p:nvPicPr>
          <p:cNvPr id="2054" name="Picture 6" descr="http://www.bildecke.de/screenshots/photoshopalbum_screen1_g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789040"/>
            <a:ext cx="4032448" cy="2809826"/>
          </a:xfrm>
          <a:prstGeom prst="rect">
            <a:avLst/>
          </a:prstGeom>
          <a:noFill/>
        </p:spPr>
      </p:pic>
      <p:sp>
        <p:nvSpPr>
          <p:cNvPr id="7" name="Выгнутая вправо стрелка 6">
            <a:hlinkClick r:id="rId5" action="ppaction://hlinksldjump"/>
          </p:cNvPr>
          <p:cNvSpPr/>
          <p:nvPr/>
        </p:nvSpPr>
        <p:spPr>
          <a:xfrm>
            <a:off x="8676456" y="6381328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214282" y="1142984"/>
          <a:ext cx="5000660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1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ru-RU" sz="2800" dirty="0" err="1"/>
                        <a:t>Pixelmator</a:t>
                      </a:r>
                      <a:endParaRPr lang="ru-RU" sz="2800" baseline="30000" dirty="0"/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ru-RU" sz="2800" dirty="0"/>
                        <a:t>GIMP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ru-RU" sz="2800" dirty="0" err="1"/>
                        <a:t>Affinity</a:t>
                      </a:r>
                      <a:r>
                        <a:rPr lang="ru-RU" sz="2800" dirty="0"/>
                        <a:t> </a:t>
                      </a:r>
                      <a:r>
                        <a:rPr lang="ru-RU" sz="2800" dirty="0" err="1"/>
                        <a:t>Photo</a:t>
                      </a:r>
                      <a:r>
                        <a:rPr lang="ru-RU" sz="2800" dirty="0"/>
                        <a:t> 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ru-RU" sz="2800" dirty="0" err="1"/>
                        <a:t>Pixlr</a:t>
                      </a:r>
                      <a:r>
                        <a:rPr lang="ru-RU" sz="2800" dirty="0"/>
                        <a:t> </a:t>
                      </a:r>
                      <a:r>
                        <a:rPr lang="ru-RU" sz="2800" dirty="0" err="1"/>
                        <a:t>Editor</a:t>
                      </a:r>
                      <a:r>
                        <a:rPr lang="ru-RU" sz="2800" dirty="0"/>
                        <a:t> 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ru-RU" sz="2800" dirty="0" err="1"/>
                        <a:t>Sketch</a:t>
                      </a:r>
                      <a:r>
                        <a:rPr lang="ru-RU" sz="2800" dirty="0"/>
                        <a:t> 3</a:t>
                      </a:r>
                    </a:p>
                    <a:p>
                      <a:pPr>
                        <a:buFont typeface="Wingdings" pitchFamily="2" charset="2"/>
                        <a:buChar char="ü"/>
                      </a:pPr>
                      <a:r>
                        <a:rPr lang="ru-RU" sz="2800" dirty="0" err="1"/>
                        <a:t>Paint.NET</a:t>
                      </a:r>
                      <a:r>
                        <a:rPr lang="ru-RU" sz="2800" dirty="0"/>
                        <a:t> 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31056"/>
          </a:xfrm>
        </p:spPr>
        <p:txBody>
          <a:bodyPr>
            <a:noAutofit/>
          </a:bodyPr>
          <a:lstStyle/>
          <a:p>
            <a:r>
              <a:rPr lang="ru-RU" sz="28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Основные возможности и функции </a:t>
            </a:r>
            <a:r>
              <a:rPr lang="en-US" sz="28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Adobe Photoshop</a:t>
            </a:r>
            <a:endParaRPr lang="ru-RU" sz="2800" dirty="0"/>
          </a:p>
        </p:txBody>
      </p:sp>
      <p:pic>
        <p:nvPicPr>
          <p:cNvPr id="3075" name="Picture 3" descr="C:\Users\Nikolay\Desktop\110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47688"/>
            <a:ext cx="7411069" cy="534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475656" y="1988840"/>
            <a:ext cx="5382344" cy="411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Работа с режимами изображения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Корректировка цветов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Работа с разрешением и размером картинки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Работа со слоями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Выделение фрагментов, их копирование, удаление, перенос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Возможность деформировать, вращать, сдвигать фрагменты и слои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Возможность применять эффекты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Рисование с использованием инструментов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;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Добавление текста</a:t>
            </a:r>
            <a:r>
              <a:rPr lang="en-US" sz="1600" spc="2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endParaRPr lang="ru-RU" sz="1600" spc="2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Выгнутая вправо стрелка 5">
            <a:hlinkClick r:id="rId3" action="ppaction://hlinksldjump"/>
          </p:cNvPr>
          <p:cNvSpPr/>
          <p:nvPr/>
        </p:nvSpPr>
        <p:spPr>
          <a:xfrm>
            <a:off x="8532440" y="6309320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1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olay\Desktop\Скриншот 27-10-2016 231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26" y="1916832"/>
            <a:ext cx="699516" cy="4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07074" y="1981993"/>
            <a:ext cx="2955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«ВЫДЕЛЕНИЕ»</a:t>
            </a:r>
          </a:p>
        </p:txBody>
      </p:sp>
      <p:pic>
        <p:nvPicPr>
          <p:cNvPr id="1028" name="Picture 4" descr="C:\Users\Nikolay\Desktop\ПЕРЕМЕЩЕНИЕ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4" y="1311275"/>
            <a:ext cx="701667" cy="55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29480" y="1384706"/>
            <a:ext cx="328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«ПЕРЕМЕЩЕНИЕ»</a:t>
            </a:r>
          </a:p>
        </p:txBody>
      </p:sp>
      <p:pic>
        <p:nvPicPr>
          <p:cNvPr id="1029" name="Picture 5" descr="C:\Users\Nikolay\Desktop\Скриншот 27-10-2016 2313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5425783" cy="347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170534" y="5949280"/>
            <a:ext cx="797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Рис. 1. С помощью инструмента «Выделение» можно выбрать нужную область</a:t>
            </a:r>
          </a:p>
          <a:p>
            <a:pPr algn="ctr"/>
            <a:r>
              <a:rPr lang="ru-RU" dirty="0"/>
              <a:t>прямоугольной или овальной формы.</a:t>
            </a:r>
          </a:p>
        </p:txBody>
      </p:sp>
      <p:sp>
        <p:nvSpPr>
          <p:cNvPr id="10" name="Выгнутая вправо стрелка 9">
            <a:hlinkClick r:id="rId6" action="ppaction://hlinksldjump"/>
          </p:cNvPr>
          <p:cNvSpPr/>
          <p:nvPr/>
        </p:nvSpPr>
        <p:spPr>
          <a:xfrm>
            <a:off x="8604448" y="6381328"/>
            <a:ext cx="360040" cy="3600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872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1440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olay\Desktop\Скриншот 27-10-2016 231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26" y="1916832"/>
            <a:ext cx="699516" cy="4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07074" y="1981993"/>
            <a:ext cx="2955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«ВЫДЕЛЕНИЕ»</a:t>
            </a:r>
          </a:p>
        </p:txBody>
      </p:sp>
      <p:pic>
        <p:nvPicPr>
          <p:cNvPr id="1028" name="Picture 4" descr="C:\Users\Nikolay\Desktop\ПЕРЕМЕЩЕНИЕ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4" y="1311275"/>
            <a:ext cx="701667" cy="55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829480" y="1384706"/>
            <a:ext cx="328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«ПЕРЕМЕЩЕНИЕ»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61927" y="6102477"/>
            <a:ext cx="6399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Рис. 2. С помощью инструмента «Перемещение» можно </a:t>
            </a:r>
            <a:br>
              <a:rPr lang="ru-RU" dirty="0"/>
            </a:br>
            <a:r>
              <a:rPr lang="ru-RU" dirty="0"/>
              <a:t>переместить выбранную ранее область в любом направлении.</a:t>
            </a:r>
          </a:p>
        </p:txBody>
      </p:sp>
      <p:pic>
        <p:nvPicPr>
          <p:cNvPr id="2050" name="Picture 2" descr="C:\Users\Nikolay\Desktop\Скриншот 27-10-2016 2316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31" y="2575205"/>
            <a:ext cx="5395814" cy="346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2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722887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150401" y="1383363"/>
            <a:ext cx="331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Набор инструментов «ЛАССО»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11799" y="6102477"/>
            <a:ext cx="7500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В отличии от инструмента «Выделение» инструменты «Лассо» позволяют </a:t>
            </a:r>
            <a:br>
              <a:rPr lang="ru-RU" dirty="0"/>
            </a:br>
            <a:r>
              <a:rPr lang="ru-RU" dirty="0"/>
              <a:t>выделять области любой формы</a:t>
            </a:r>
          </a:p>
        </p:txBody>
      </p:sp>
      <p:pic>
        <p:nvPicPr>
          <p:cNvPr id="3074" name="Picture 2" descr="C:\Users\Nikolay\Desktop\Скриншот 27-10-2016 2321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13" y="1115862"/>
            <a:ext cx="3698325" cy="9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olay\Desktop\Скриншот 27-10-2016 2324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23" y="2577331"/>
            <a:ext cx="3749490" cy="23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Nikolay\Desktop\Скриншот 27-10-2016 2322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187" y="2603087"/>
            <a:ext cx="3660077" cy="23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239478" y="4946697"/>
            <a:ext cx="2597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3. «Обычное лассо»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98168" y="5013176"/>
            <a:ext cx="328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4. «Прямолинейное лассо»</a:t>
            </a:r>
          </a:p>
        </p:txBody>
      </p:sp>
    </p:spTree>
    <p:extLst>
      <p:ext uri="{BB962C8B-B14F-4D97-AF65-F5344CB8AC3E}">
        <p14:creationId xmlns:p14="http://schemas.microsoft.com/office/powerpoint/2010/main" val="2745398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150401" y="1383363"/>
            <a:ext cx="331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Набор инструментов «ЛАССО»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16501" y="5980439"/>
            <a:ext cx="6474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«Магнитное лассо» и «Быстрое выделение» схожи </a:t>
            </a:r>
            <a:br>
              <a:rPr lang="ru-RU" dirty="0"/>
            </a:br>
            <a:r>
              <a:rPr lang="ru-RU" dirty="0"/>
              <a:t>между собой. Они позволяют выделить объект по его контурам.</a:t>
            </a:r>
          </a:p>
        </p:txBody>
      </p:sp>
      <p:pic>
        <p:nvPicPr>
          <p:cNvPr id="3074" name="Picture 2" descr="C:\Users\Nikolay\Desktop\Скриншот 27-10-2016 2321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13" y="1115862"/>
            <a:ext cx="3698325" cy="9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11799" y="5316029"/>
            <a:ext cx="278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5. «Магнитное лассо»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98168" y="5318817"/>
            <a:ext cx="3076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6. «Быстрое выделение»</a:t>
            </a:r>
          </a:p>
        </p:txBody>
      </p:sp>
      <p:pic>
        <p:nvPicPr>
          <p:cNvPr id="4098" name="Picture 2" descr="C:\Users\Nikolay\Desktop\Скриншот 27-10-2016 2324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70" y="2853587"/>
            <a:ext cx="3858028" cy="24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ikolay\Desktop\Скриншот 27-10-2016 2332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08" y="2853587"/>
            <a:ext cx="3806052" cy="24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Nikolay\Desktop\Скриншот 27-10-2016 2332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13" y="2117725"/>
            <a:ext cx="621891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123728" y="2179446"/>
            <a:ext cx="3952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«БЫСТРОЕ ВЫДЕЛЕНИЕ»</a:t>
            </a:r>
          </a:p>
        </p:txBody>
      </p:sp>
    </p:spTree>
    <p:extLst>
      <p:ext uri="{BB962C8B-B14F-4D97-AF65-F5344CB8AC3E}">
        <p14:creationId xmlns:p14="http://schemas.microsoft.com/office/powerpoint/2010/main" val="3743491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055086" y="5980439"/>
            <a:ext cx="6397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Инструмент «Рамка» предназначен для обрезки фотографий, </a:t>
            </a:r>
            <a:br>
              <a:rPr lang="ru-RU" dirty="0"/>
            </a:br>
            <a:r>
              <a:rPr lang="ru-RU" dirty="0"/>
              <a:t>а «Пипетка» для выбора точного оттенка цвета на фотографии.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89443" y="5480482"/>
            <a:ext cx="3128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7. Инструмент «Пипетка»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1483529"/>
            <a:ext cx="245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«РАМКА»</a:t>
            </a:r>
          </a:p>
        </p:txBody>
      </p:sp>
      <p:pic>
        <p:nvPicPr>
          <p:cNvPr id="5125" name="Picture 5" descr="C:\Users\Nikolay\Desktop\Скриншот 27-10-2016 2344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00" y="4006681"/>
            <a:ext cx="797233" cy="121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Nikolay\Desktop\Скриншот 27-10-2016 2342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1993299"/>
            <a:ext cx="630168" cy="50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123728" y="2056626"/>
            <a:ext cx="268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«ПИПЕТКА»</a:t>
            </a:r>
          </a:p>
        </p:txBody>
      </p:sp>
      <p:pic>
        <p:nvPicPr>
          <p:cNvPr id="5127" name="Picture 7" descr="C:\Users\Nikolay\Desktop\Скриншот 27-10-2016 2347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34" y="2599644"/>
            <a:ext cx="4698280" cy="281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Nikolay\Desktop\Скриншот 27-10-2016 2338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48" y="1389465"/>
            <a:ext cx="630169" cy="5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0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Схема 3"/>
          <p:cNvGraphicFramePr/>
          <p:nvPr/>
        </p:nvGraphicFramePr>
        <p:xfrm>
          <a:off x="500034" y="214290"/>
          <a:ext cx="6929486" cy="6429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577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986608" y="6257438"/>
            <a:ext cx="5836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8. Инструмент «Точечная восстанавливающая кисть»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1255209"/>
            <a:ext cx="479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«ВОССТАНАВЛИВАЮЩАЯ КИСТЬ»</a:t>
            </a:r>
          </a:p>
        </p:txBody>
      </p:sp>
      <p:pic>
        <p:nvPicPr>
          <p:cNvPr id="5" name="Picture 2" descr="C:\Users\Nikolay\Desktop\Скриншот 28-10-2016 2242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5" y="1830806"/>
            <a:ext cx="3134406" cy="20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olay\Desktop\Скриншот 28-10-2016 224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25" y="1805143"/>
            <a:ext cx="3113386" cy="20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kolay\Desktop\Скриншот 28-10-2016 2242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79" y="3952830"/>
            <a:ext cx="3385756" cy="22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Nikolay\Desktop\Скриншот 28-10-2016 2240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546" y="1189841"/>
            <a:ext cx="589062" cy="5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9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634233" y="6311024"/>
            <a:ext cx="2986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9. Инструмент «Штамп»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1255209"/>
            <a:ext cx="253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«ШТАМП»</a:t>
            </a:r>
          </a:p>
        </p:txBody>
      </p:sp>
      <p:pic>
        <p:nvPicPr>
          <p:cNvPr id="2050" name="Picture 2" descr="C:\Users\Nikolay\Desktop\Скриншот 28-10-2016 2247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88" y="1709575"/>
            <a:ext cx="3454904" cy="221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ikolay\Desktop\Скриншот 28-10-2016 2248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16" y="1709574"/>
            <a:ext cx="3457650" cy="221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ikolay\Desktop\Скриншот 28-10-2016 2248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98" y="4046965"/>
            <a:ext cx="3432084" cy="21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Nikolay\Desktop\Скриншот 28-10-2016 2249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30" y="1189983"/>
            <a:ext cx="538229" cy="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ikolay\Desktop\Скриншот 28-10-2016 22523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16" y="4046965"/>
            <a:ext cx="3513002" cy="225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86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634233" y="6311024"/>
            <a:ext cx="311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10. Инструмент «Штамп»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1255209"/>
            <a:ext cx="253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«ШТАМП»</a:t>
            </a:r>
          </a:p>
        </p:txBody>
      </p:sp>
      <p:pic>
        <p:nvPicPr>
          <p:cNvPr id="2053" name="Picture 5" descr="C:\Users\Nikolay\Desktop\Скриншот 28-10-2016 2249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30" y="1189983"/>
            <a:ext cx="538229" cy="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5" y="2646593"/>
            <a:ext cx="3925534" cy="259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Nikolay\Desktop\Скриншот 13-11-2016 20452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3" y="2653697"/>
            <a:ext cx="3892802" cy="25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29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634233" y="6311024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11. Инструмент «Градиент»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1255209"/>
            <a:ext cx="2761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Инструмент «ГРАДИЕНТ»</a:t>
            </a:r>
          </a:p>
        </p:txBody>
      </p:sp>
      <p:pic>
        <p:nvPicPr>
          <p:cNvPr id="3074" name="Picture 2" descr="C:\Users\Nikolay\Desktop\Скриншот 28-10-2016 2255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2" y="1160450"/>
            <a:ext cx="484270" cy="46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olay\Desktop\Скриншот 28-10-2016 22582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49" y="1740635"/>
            <a:ext cx="2166977" cy="9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Nikolay\Desktop\Скриншот 28-10-2016 2258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59" y="2817084"/>
            <a:ext cx="2135967" cy="86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Nikolay\Desktop\Скриншот 28-10-2016 2304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84" y="1740635"/>
            <a:ext cx="3050583" cy="194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Nikolay\Desktop\Скриншот 28-10-2016 2305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67" y="1740636"/>
            <a:ext cx="3046052" cy="19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Nikolay\Desktop\Скриншот 28-10-2016 23035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2" y="4405485"/>
            <a:ext cx="2792734" cy="190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Nikolay\Desktop\Скриншот 28-10-2016 23051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46" y="4291774"/>
            <a:ext cx="3214946" cy="20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08588" y="3650733"/>
            <a:ext cx="6619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Суть данного инструмента заключается в наложении нового слоя</a:t>
            </a:r>
            <a:br>
              <a:rPr lang="ru-RU" dirty="0"/>
            </a:br>
            <a:r>
              <a:rPr lang="ru-RU" dirty="0"/>
              <a:t>               (дополнительного эффекта) на фоновый слой</a:t>
            </a:r>
          </a:p>
        </p:txBody>
      </p:sp>
      <p:pic>
        <p:nvPicPr>
          <p:cNvPr id="3086" name="Picture 14" descr="C:\Users\Nikolay\Desktop\Скриншот 28-10-2016 23082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46" y="1439875"/>
            <a:ext cx="3810459" cy="1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50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Панель инструментов</a:t>
            </a:r>
            <a:endParaRPr lang="ru-RU" dirty="0"/>
          </a:p>
        </p:txBody>
      </p:sp>
      <p:pic>
        <p:nvPicPr>
          <p:cNvPr id="1026" name="Picture 2" descr="C:\Users\Nikolay\Desktop\Скриншот 27-10-2016 23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6" y="692695"/>
            <a:ext cx="4000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539814" y="1495036"/>
            <a:ext cx="42557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Панель с инструментами «РАЗМЫТИЕ», </a:t>
            </a:r>
            <a:br>
              <a:rPr lang="ru-RU" dirty="0"/>
            </a:br>
            <a:r>
              <a:rPr lang="ru-RU" dirty="0"/>
              <a:t>«РЕЗКОСТЬ», «ПАЛЕЦ»</a:t>
            </a:r>
          </a:p>
        </p:txBody>
      </p:sp>
      <p:pic>
        <p:nvPicPr>
          <p:cNvPr id="4098" name="Picture 2" descr="C:\Users\Nikolay\Desktop\Скриншот 28-10-2016 2310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426808"/>
            <a:ext cx="2304255" cy="78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ikolay\Desktop\Скриншот 28-10-2016 2310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455745"/>
            <a:ext cx="2643926" cy="7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4568493" y="2584357"/>
            <a:ext cx="4660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- Панель с инструментами «ОСТВЕТЛИТЕЛЬ», </a:t>
            </a:r>
            <a:br>
              <a:rPr lang="ru-RU" dirty="0"/>
            </a:br>
            <a:r>
              <a:rPr lang="ru-RU" dirty="0"/>
              <a:t>«ЗАТЕМНИТЕЛЬ», «ГУБКА»</a:t>
            </a:r>
          </a:p>
        </p:txBody>
      </p:sp>
      <p:pic>
        <p:nvPicPr>
          <p:cNvPr id="4100" name="Picture 4" descr="C:\Users\Nikolay\Desktop\Скриншот 28-10-2016 2313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501008"/>
            <a:ext cx="3024337" cy="87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576317" y="36280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- Панель с инструментами для добавления </a:t>
            </a:r>
            <a:br>
              <a:rPr lang="ru-RU" dirty="0"/>
            </a:br>
            <a:r>
              <a:rPr lang="ru-RU" dirty="0"/>
              <a:t>текста</a:t>
            </a:r>
          </a:p>
        </p:txBody>
      </p:sp>
      <p:pic>
        <p:nvPicPr>
          <p:cNvPr id="4101" name="Picture 5" descr="C:\Users\Nikolay\Desktop\Скриншот 28-10-2016 23133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335499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612938" y="47946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- Панель с инструментами для добавления </a:t>
            </a:r>
            <a:br>
              <a:rPr lang="ru-RU" dirty="0"/>
            </a:br>
            <a:r>
              <a:rPr lang="ru-RU" dirty="0"/>
              <a:t>фигур</a:t>
            </a:r>
          </a:p>
        </p:txBody>
      </p:sp>
    </p:spTree>
    <p:extLst>
      <p:ext uri="{BB962C8B-B14F-4D97-AF65-F5344CB8AC3E}">
        <p14:creationId xmlns:p14="http://schemas.microsoft.com/office/powerpoint/2010/main" val="1286198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Верхняя панель управления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ikolay\Desktop\Скриншот 28-10-2016 2318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44" y="2265007"/>
            <a:ext cx="2578260" cy="41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Nikolay\Desktop\Скриншот 28-10-2016 2319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76146"/>
            <a:ext cx="5040560" cy="41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09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Коррекция изображения 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Nikolay\Desktop\Скриншот 28-10-2016 2321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2" y="2750783"/>
            <a:ext cx="3118486" cy="23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ikolay\Desktop\Скриншот 28-10-2016 2321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714" y="3665004"/>
            <a:ext cx="2507032" cy="19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Nikolay\Desktop\Скриншот 28-10-2016 2321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790" y="2750783"/>
            <a:ext cx="3147397" cy="23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63688" y="2348549"/>
            <a:ext cx="612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Изображение -</a:t>
            </a:r>
            <a:r>
              <a:rPr lang="en-US" dirty="0"/>
              <a:t>&gt; </a:t>
            </a:r>
            <a:r>
              <a:rPr lang="ru-RU" dirty="0"/>
              <a:t>Коррекция -</a:t>
            </a:r>
            <a:r>
              <a:rPr lang="en-US" dirty="0"/>
              <a:t>&gt; </a:t>
            </a:r>
            <a:r>
              <a:rPr lang="ru-RU" dirty="0"/>
              <a:t>Выборочная коррекция цвета</a:t>
            </a:r>
          </a:p>
        </p:txBody>
      </p:sp>
    </p:spTree>
    <p:extLst>
      <p:ext uri="{BB962C8B-B14F-4D97-AF65-F5344CB8AC3E}">
        <p14:creationId xmlns:p14="http://schemas.microsoft.com/office/powerpoint/2010/main" val="1598584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Фильтры для изображений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Nikolay\Desktop\Скриншот 28-10-2016 2321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" y="2852936"/>
            <a:ext cx="331486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95736" y="2276872"/>
            <a:ext cx="4361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-</a:t>
            </a:r>
            <a:r>
              <a:rPr lang="en-US" dirty="0"/>
              <a:t>&gt; </a:t>
            </a:r>
            <a:r>
              <a:rPr lang="ru-RU" dirty="0"/>
              <a:t>Стилизация -</a:t>
            </a:r>
            <a:r>
              <a:rPr lang="en-US" dirty="0"/>
              <a:t>&gt; </a:t>
            </a:r>
            <a:r>
              <a:rPr lang="ru-RU" dirty="0"/>
              <a:t>Выделение краёв</a:t>
            </a:r>
          </a:p>
        </p:txBody>
      </p:sp>
      <p:pic>
        <p:nvPicPr>
          <p:cNvPr id="7170" name="Picture 2" descr="C:\Users\Nikolay\Desktop\Скриншот 28-10-2016 2328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66" y="2828317"/>
            <a:ext cx="3355634" cy="24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ikolay\Desktop\Скриншот 28-10-2016 2327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66" y="3568392"/>
            <a:ext cx="2590096" cy="271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58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Фильтры для изображений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83768" y="2276872"/>
            <a:ext cx="290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-</a:t>
            </a:r>
            <a:r>
              <a:rPr lang="en-US" dirty="0"/>
              <a:t>&gt; </a:t>
            </a:r>
            <a:r>
              <a:rPr lang="ru-RU" dirty="0"/>
              <a:t>Текстура -</a:t>
            </a:r>
            <a:r>
              <a:rPr lang="en-US" dirty="0"/>
              <a:t>&gt; </a:t>
            </a:r>
            <a:r>
              <a:rPr lang="ru-RU" dirty="0"/>
              <a:t>Зерно</a:t>
            </a:r>
          </a:p>
        </p:txBody>
      </p:sp>
      <p:pic>
        <p:nvPicPr>
          <p:cNvPr id="1027" name="Picture 3" descr="C:\Users\Nikolay\Desktop\Скриншот 13-11-2016 2031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85" y="2991943"/>
            <a:ext cx="4503015" cy="300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kolay\Desktop\Скриншот 13-11-2016 2032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" y="3036616"/>
            <a:ext cx="4512752" cy="298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05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Фильтры для изображений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83768" y="2276872"/>
            <a:ext cx="3048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-</a:t>
            </a:r>
            <a:r>
              <a:rPr lang="en-US" dirty="0"/>
              <a:t>&gt; </a:t>
            </a:r>
            <a:r>
              <a:rPr lang="ru-RU" dirty="0"/>
              <a:t>Текстура -</a:t>
            </a:r>
            <a:r>
              <a:rPr lang="en-US" dirty="0"/>
              <a:t>&gt; </a:t>
            </a:r>
            <a:r>
              <a:rPr lang="ru-RU" dirty="0"/>
              <a:t>Витраж</a:t>
            </a:r>
          </a:p>
        </p:txBody>
      </p:sp>
      <p:pic>
        <p:nvPicPr>
          <p:cNvPr id="1028" name="Picture 4" descr="C:\Users\Nikolay\Desktop\Скриншот 13-11-2016 2032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" y="3036616"/>
            <a:ext cx="4512752" cy="298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Nikolay\Desktop\Скриншот 13-11-2016 2034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38" y="3036616"/>
            <a:ext cx="4539441" cy="30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94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Научная графика</a:t>
            </a:r>
            <a:br>
              <a:rPr lang="ru-RU" b="1" dirty="0">
                <a:solidFill>
                  <a:srgbClr val="002060"/>
                </a:solidFill>
                <a:latin typeface="Comic Sans MS" pitchFamily="66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214282" y="1133664"/>
            <a:ext cx="578647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002060"/>
                </a:solidFill>
                <a:latin typeface="Comic Sans MS" pitchFamily="66" charset="0"/>
              </a:rPr>
              <a:t>Это направление появилось первым. Первые компьютеры использовались лишь для решения научных и производственных задач. </a:t>
            </a: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002060"/>
                </a:solidFill>
                <a:latin typeface="Comic Sans MS" pitchFamily="66" charset="0"/>
              </a:rPr>
              <a:t>Первые графики на машине получали в режиме символьной печати. Затем появились специальные устройства - графопостроители (плоттеры) для вычерчивания чертежей и графиков чернильным пером на бумаге. </a:t>
            </a: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002060"/>
                </a:solidFill>
                <a:latin typeface="Comic Sans MS" pitchFamily="66" charset="0"/>
              </a:rPr>
              <a:t>Современная научная компьютерная графика дает возможность проводить вычислительные эксперименты с наглядным представлением их результатов.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r="77"/>
          <a:stretch>
            <a:fillRect/>
          </a:stretch>
        </p:blipFill>
        <p:spPr bwMode="auto">
          <a:xfrm>
            <a:off x="6143636" y="714356"/>
            <a:ext cx="2928958" cy="266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l="-141"/>
          <a:stretch>
            <a:fillRect/>
          </a:stretch>
        </p:blipFill>
        <p:spPr bwMode="auto">
          <a:xfrm>
            <a:off x="6286512" y="3357562"/>
            <a:ext cx="272408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5286388"/>
            <a:ext cx="1989699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285720" y="5023506"/>
            <a:ext cx="5715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rgbClr val="002060"/>
                </a:solidFill>
                <a:latin typeface="Comic Sans MS" pitchFamily="66" charset="0"/>
              </a:rPr>
              <a:t>Назначение научной графики - наглядное изображение объектов научных исследований, графическая обработка результатов расчетов, проведение вычислительных экспериментов с наглядным представлением их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93564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Фильтры для изображений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83768" y="2276872"/>
            <a:ext cx="3001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-</a:t>
            </a:r>
            <a:r>
              <a:rPr lang="en-US" dirty="0"/>
              <a:t>&gt; </a:t>
            </a:r>
            <a:r>
              <a:rPr lang="ru-RU" dirty="0"/>
              <a:t>Рендеринг -</a:t>
            </a:r>
            <a:r>
              <a:rPr lang="en-US" dirty="0"/>
              <a:t>&gt; </a:t>
            </a:r>
            <a:r>
              <a:rPr lang="ru-RU" dirty="0"/>
              <a:t>Блик</a:t>
            </a:r>
          </a:p>
        </p:txBody>
      </p:sp>
      <p:pic>
        <p:nvPicPr>
          <p:cNvPr id="3074" name="Picture 2" descr="C:\Users\Nikolay\Desktop\Скриншот 13-11-2016 2037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14" y="2698920"/>
            <a:ext cx="3133949" cy="3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ikolay\Desktop\Скриншот 13-11-2016 2038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98920"/>
            <a:ext cx="3082666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9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Фильтры для изображений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52736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95736" y="2276872"/>
            <a:ext cx="41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-</a:t>
            </a:r>
            <a:r>
              <a:rPr lang="en-US" dirty="0"/>
              <a:t>&gt; </a:t>
            </a:r>
            <a:r>
              <a:rPr lang="ru-RU" dirty="0"/>
              <a:t>Стилизация -</a:t>
            </a:r>
            <a:r>
              <a:rPr lang="en-US" dirty="0"/>
              <a:t>&gt; </a:t>
            </a:r>
            <a:r>
              <a:rPr lang="ru-RU" dirty="0"/>
              <a:t>Свечение краёв</a:t>
            </a:r>
          </a:p>
        </p:txBody>
      </p:sp>
      <p:pic>
        <p:nvPicPr>
          <p:cNvPr id="4098" name="Picture 2" descr="C:\Users\Nikolay\Desktop\Скриншот 13-11-2016 204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30" y="3089231"/>
            <a:ext cx="3997289" cy="33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ikolay\Desktop\Скриншот 13-11-2016 2040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25" y="3060259"/>
            <a:ext cx="4021089" cy="33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912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09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Фильтры для изображений</a:t>
            </a:r>
            <a:endParaRPr lang="ru-RU" sz="4000" dirty="0"/>
          </a:p>
        </p:txBody>
      </p:sp>
      <p:pic>
        <p:nvPicPr>
          <p:cNvPr id="5122" name="Picture 2" descr="C:\Users\Nikolay\Desktop\Скриншот 28-10-2016 23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9" y="1043005"/>
            <a:ext cx="847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Nikolay\Desktop\Скриншот 28-10-2016 2332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70" y="1988840"/>
            <a:ext cx="6192688" cy="45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0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Вывод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3528392"/>
          </a:xfrm>
        </p:spPr>
        <p:txBody>
          <a:bodyPr/>
          <a:lstStyle/>
          <a:p>
            <a:pPr>
              <a:buNone/>
            </a:pPr>
            <a:r>
              <a:rPr lang="en-US" dirty="0"/>
              <a:t>	Adobe Photoshop</a:t>
            </a:r>
            <a:r>
              <a:rPr lang="ru-RU" dirty="0"/>
              <a:t> - платный графический</a:t>
            </a:r>
            <a:r>
              <a:rPr lang="en-US" dirty="0"/>
              <a:t> </a:t>
            </a:r>
            <a:r>
              <a:rPr lang="ru-RU" dirty="0"/>
              <a:t>редактор, в основном работает с растровыми изображениями, однако имеет некоторые векторные инструменты и является лидером рынка в области средств редактирования.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4" name="Picture 2" descr="http://prolificphoto.com/wp-content/uploads/2013/01/Adobe-Photoshop-Logo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65104"/>
            <a:ext cx="2304256" cy="2304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7944" y="306896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end.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021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F01FB-0743-4371-9468-CB010D44A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394" y="282065"/>
            <a:ext cx="7930998" cy="1944007"/>
          </a:xfrm>
        </p:spPr>
        <p:txBody>
          <a:bodyPr>
            <a:normAutofit/>
          </a:bodyPr>
          <a:lstStyle/>
          <a:p>
            <a:r>
              <a:rPr lang="ru-RU" sz="4125" b="1" dirty="0"/>
              <a:t>моделирование например </a:t>
            </a:r>
            <a:r>
              <a:rPr lang="en-US" sz="4125" b="1" dirty="0"/>
              <a:t>BLENDER 3D</a:t>
            </a:r>
            <a:endParaRPr lang="ru-RU" sz="4125" b="1" dirty="0"/>
          </a:p>
        </p:txBody>
      </p:sp>
      <p:pic>
        <p:nvPicPr>
          <p:cNvPr id="6146" name="Picture 2" descr="C:\Users\Вита\Desktop\i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55" y="1696335"/>
            <a:ext cx="3443958" cy="19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7" y="2671257"/>
            <a:ext cx="3415463" cy="238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00" y="3807339"/>
            <a:ext cx="3750374" cy="192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виртуозы москвы - космическая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39008" y="5568232"/>
            <a:ext cx="304992" cy="228600"/>
          </a:xfrm>
          <a:prstGeom prst="rect">
            <a:avLst/>
          </a:prstGeom>
        </p:spPr>
      </p:pic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7942006" y="5734392"/>
            <a:ext cx="442451" cy="114300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5" name="TextBox 4"/>
          <p:cNvSpPr txBox="1"/>
          <p:nvPr/>
        </p:nvSpPr>
        <p:spPr>
          <a:xfrm>
            <a:off x="300809" y="5397979"/>
            <a:ext cx="3588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350" dirty="0"/>
          </a:p>
        </p:txBody>
      </p:sp>
      <p:pic>
        <p:nvPicPr>
          <p:cNvPr id="9" name="Picture 4" descr="Hypercube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39" y="1032184"/>
            <a:ext cx="1779163" cy="184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065"/>
            <a:ext cx="590720" cy="41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0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5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38184" y="570648"/>
            <a:ext cx="8246273" cy="1044053"/>
          </a:xfrm>
        </p:spPr>
        <p:txBody>
          <a:bodyPr/>
          <a:lstStyle/>
          <a:p>
            <a:pPr algn="ctr"/>
            <a:r>
              <a:rPr lang="ru-RU" altLang="ru-RU" sz="3000" b="1" dirty="0">
                <a:solidFill>
                  <a:prstClr val="white"/>
                </a:solidFill>
              </a:rPr>
              <a:t>Моделирование</a:t>
            </a:r>
            <a:endParaRPr lang="ru-RU" dirty="0"/>
          </a:p>
        </p:txBody>
      </p:sp>
      <p:pic>
        <p:nvPicPr>
          <p:cNvPr id="10" name="Picture 7" descr="i?id=186791154-03-72&amp;n=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101" y="3600825"/>
            <a:ext cx="2768600" cy="187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600000">
            <a:off x="2812837" y="2978883"/>
            <a:ext cx="3313113" cy="18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818875" y="4421747"/>
            <a:ext cx="614150" cy="425039"/>
          </a:xfrm>
          <a:prstGeom prst="line">
            <a:avLst/>
          </a:prstGeom>
          <a:noFill/>
          <a:ln w="76200">
            <a:solidFill>
              <a:srgbClr val="66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350"/>
          </a:p>
        </p:txBody>
      </p:sp>
      <p:sp>
        <p:nvSpPr>
          <p:cNvPr id="7" name="Прямоугольник 6"/>
          <p:cNvSpPr/>
          <p:nvPr/>
        </p:nvSpPr>
        <p:spPr>
          <a:xfrm>
            <a:off x="300250" y="1696336"/>
            <a:ext cx="8529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</a:t>
            </a:r>
            <a:r>
              <a:rPr lang="ru-RU" altLang="ru-RU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ru-RU" alt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это процесс, при котором создаются объекты-модели, цель которых заместить объект-оригинал при изучении. Модель должна содержать значимые для данного исследования свойства оригинала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00250" y="323940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1350" b="1" dirty="0">
                <a:solidFill>
                  <a:srgbClr val="00B0F0"/>
                </a:solidFill>
              </a:rPr>
              <a:t>Объекты программы:</a:t>
            </a:r>
            <a:endParaRPr lang="en-US" sz="1350" b="1" dirty="0">
              <a:solidFill>
                <a:srgbClr val="00B0F0"/>
              </a:solidFill>
            </a:endParaRPr>
          </a:p>
          <a:p>
            <a:pPr lvl="0"/>
            <a:r>
              <a:rPr lang="ru-RU" sz="1350" b="1" dirty="0">
                <a:solidFill>
                  <a:prstClr val="white"/>
                </a:solidFill>
              </a:rPr>
              <a:t>Консоль.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Рабочий стол.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Различные типы окон.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Камера.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Освещение.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Область кнопок.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Слои.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Окно </a:t>
            </a:r>
            <a:r>
              <a:rPr lang="ru-RU" sz="1350" b="1" dirty="0" err="1">
                <a:solidFill>
                  <a:prstClr val="white"/>
                </a:solidFill>
              </a:rPr>
              <a:t>предпросмотра</a:t>
            </a:r>
            <a:r>
              <a:rPr lang="ru-RU" sz="1350" b="1" dirty="0">
                <a:solidFill>
                  <a:prstClr val="white"/>
                </a:solidFill>
              </a:rPr>
              <a:t>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Контекстное меню.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Объекты.</a:t>
            </a:r>
            <a:br>
              <a:rPr lang="ru-RU" sz="1350" b="1" dirty="0">
                <a:solidFill>
                  <a:prstClr val="white"/>
                </a:solidFill>
              </a:rPr>
            </a:br>
            <a:r>
              <a:rPr lang="ru-RU" sz="1350" b="1" dirty="0">
                <a:solidFill>
                  <a:prstClr val="white"/>
                </a:solidFill>
              </a:rPr>
              <a:t>Инструменты</a:t>
            </a:r>
          </a:p>
        </p:txBody>
      </p:sp>
      <p:sp>
        <p:nvSpPr>
          <p:cNvPr id="9" name="Управляющая кнопка: далее 8">
            <a:hlinkClick r:id="" action="ppaction://hlinkshowjump?jump=nextslide" highlightClick="1"/>
          </p:cNvPr>
          <p:cNvSpPr/>
          <p:nvPr/>
        </p:nvSpPr>
        <p:spPr>
          <a:xfrm>
            <a:off x="8484010" y="5801647"/>
            <a:ext cx="464574" cy="110613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8019436" y="5801647"/>
            <a:ext cx="464574" cy="110613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Управляющая кнопка: в начало 1">
            <a:hlinkClick r:id="rId4" action="ppaction://hlinksldjump" highlightClick="1"/>
          </p:cNvPr>
          <p:cNvSpPr/>
          <p:nvPr/>
        </p:nvSpPr>
        <p:spPr>
          <a:xfrm>
            <a:off x="7674400" y="5801647"/>
            <a:ext cx="267607" cy="110613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6894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00">
        <p14:prism isInverted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9850" y="997159"/>
            <a:ext cx="8154151" cy="438716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sz="2700" b="1" dirty="0">
                <a:solidFill>
                  <a:prstClr val="white"/>
                </a:solidFill>
              </a:rPr>
              <a:t>Виды компьютерного моделирования 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49" y="3772242"/>
            <a:ext cx="3786188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" y="3772242"/>
            <a:ext cx="3237309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126242" y="1599095"/>
            <a:ext cx="4572000" cy="992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hangingPunct="0"/>
            <a:r>
              <a:rPr lang="ru-RU" altLang="ru-RU" b="1" dirty="0">
                <a:solidFill>
                  <a:prstClr val="white"/>
                </a:solidFill>
              </a:rPr>
              <a:t>Математическое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 (явление или процесс 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описывается с помощью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 математических формул);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45758" y="1592524"/>
            <a:ext cx="4572000" cy="140807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hangingPunct="0"/>
            <a:r>
              <a:rPr lang="ru-RU" altLang="ru-RU" b="1" dirty="0">
                <a:solidFill>
                  <a:prstClr val="white"/>
                </a:solidFill>
              </a:rPr>
              <a:t>Моделирование в реальном времени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при котором моделируемая система 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реагирует на воздействия из вне,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то есть – взаимодействует с 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объектами реального мира. 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(например: компьютерная игра)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10045" y="2751288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hangingPunct="0"/>
            <a:r>
              <a:rPr lang="ru-RU" altLang="ru-RU" b="1" dirty="0">
                <a:solidFill>
                  <a:prstClr val="white"/>
                </a:solidFill>
              </a:rPr>
              <a:t>Графическое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(решение задачи </a:t>
            </a:r>
          </a:p>
          <a:p>
            <a:pPr lvl="0" algn="ctr" eaLnBrk="0" hangingPunct="0"/>
            <a:r>
              <a:rPr lang="ru-RU" altLang="ru-RU" sz="1350" dirty="0">
                <a:solidFill>
                  <a:prstClr val="white"/>
                </a:solidFill>
              </a:rPr>
              <a:t>с помощью визуализации). </a:t>
            </a:r>
          </a:p>
        </p:txBody>
      </p:sp>
      <p:sp>
        <p:nvSpPr>
          <p:cNvPr id="13" name="Управляющая кнопка: далее 12">
            <a:hlinkClick r:id="" action="ppaction://hlinkshowjump?jump=nextslide" highlightClick="1"/>
          </p:cNvPr>
          <p:cNvSpPr/>
          <p:nvPr/>
        </p:nvSpPr>
        <p:spPr>
          <a:xfrm>
            <a:off x="8616746" y="5812708"/>
            <a:ext cx="401012" cy="110613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4" name="Управляющая кнопка: назад 13">
            <a:hlinkClick r:id="" action="ppaction://hlinkshowjump?jump=previousslide" highlightClick="1"/>
          </p:cNvPr>
          <p:cNvSpPr/>
          <p:nvPr/>
        </p:nvSpPr>
        <p:spPr>
          <a:xfrm>
            <a:off x="8141110" y="5812708"/>
            <a:ext cx="475636" cy="110613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4" name="Управляющая кнопка: в начало 3">
            <a:hlinkClick r:id="rId4" action="ppaction://hlinksldjump" highlightClick="1"/>
          </p:cNvPr>
          <p:cNvSpPr/>
          <p:nvPr/>
        </p:nvSpPr>
        <p:spPr>
          <a:xfrm>
            <a:off x="7820333" y="5812708"/>
            <a:ext cx="320777" cy="110613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49187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0307" y="602779"/>
            <a:ext cx="7932925" cy="1001686"/>
          </a:xfrm>
        </p:spPr>
        <p:txBody>
          <a:bodyPr/>
          <a:lstStyle/>
          <a:p>
            <a:r>
              <a:rPr lang="ru-RU" altLang="ru-RU" sz="3000" b="1" dirty="0"/>
              <a:t>Среды трехмерного моделирования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01806" y="1787815"/>
            <a:ext cx="71402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/>
              <a:t>Компас 3</a:t>
            </a:r>
            <a:r>
              <a:rPr lang="en-US" sz="1500" b="1" dirty="0"/>
              <a:t>D        AutoCAD        Blender       3ds Max  </a:t>
            </a:r>
            <a:r>
              <a:rPr lang="ru-RU" sz="1500" b="1" dirty="0"/>
              <a:t>и другие…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2305805"/>
            <a:ext cx="2734866" cy="167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9" y="2265323"/>
            <a:ext cx="305038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185" y="2271871"/>
            <a:ext cx="2734866" cy="174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5" descr="3DS_Max_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4" y="4080205"/>
            <a:ext cx="2687638" cy="161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" descr="i?id=334152870-03-72&amp;n=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225" y="3633634"/>
            <a:ext cx="2519362" cy="15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?id=133326997-34-72&amp;n=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363680"/>
            <a:ext cx="2143125" cy="14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6" y="4051401"/>
            <a:ext cx="2167091" cy="150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8461888" y="5792885"/>
            <a:ext cx="420329" cy="119375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7" name="Управляющая кнопка: назад 6">
            <a:hlinkClick r:id="" action="ppaction://hlinkshowjump?jump=previousslide" highlightClick="1"/>
          </p:cNvPr>
          <p:cNvSpPr/>
          <p:nvPr/>
        </p:nvSpPr>
        <p:spPr>
          <a:xfrm>
            <a:off x="8030497" y="5792886"/>
            <a:ext cx="431390" cy="119374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3" name="Управляющая кнопка: в начало 2">
            <a:hlinkClick r:id="rId9" action="ppaction://hlinksldjump" highlightClick="1"/>
          </p:cNvPr>
          <p:cNvSpPr/>
          <p:nvPr/>
        </p:nvSpPr>
        <p:spPr>
          <a:xfrm>
            <a:off x="7654414" y="5792885"/>
            <a:ext cx="331838" cy="119375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9297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00">
        <p14:prism isInverted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591E4-4615-4FE1-9962-AC80AF34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4" y="1028005"/>
            <a:ext cx="6457950" cy="866519"/>
          </a:xfrm>
        </p:spPr>
        <p:txBody>
          <a:bodyPr>
            <a:noAutofit/>
          </a:bodyPr>
          <a:lstStyle/>
          <a:p>
            <a:pPr algn="ctr"/>
            <a:r>
              <a:rPr lang="ru-RU" sz="6000" b="1" cap="none" dirty="0" err="1">
                <a:solidFill>
                  <a:prstClr val="white"/>
                </a:solidFill>
                <a:ea typeface="+mn-ea"/>
                <a:cs typeface="+mn-cs"/>
              </a:rPr>
              <a:t>Blender</a:t>
            </a:r>
            <a:endParaRPr lang="ru-RU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E9602-A307-41AA-A1E8-34F5544F0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53" y="2020146"/>
            <a:ext cx="5445875" cy="3579708"/>
          </a:xfrm>
        </p:spPr>
        <p:txBody>
          <a:bodyPr>
            <a:normAutofit/>
          </a:bodyPr>
          <a:lstStyle/>
          <a:p>
            <a:r>
              <a:rPr lang="ru-RU" sz="2400" dirty="0" err="1"/>
              <a:t>Blender</a:t>
            </a:r>
            <a:r>
              <a:rPr lang="ru-RU" sz="2100" dirty="0"/>
              <a:t> — свободный профессиональный пакет для создания трёхмерной компьютерной графики, включающий в себя средства моделирования, анимации, рендеринга, монтажа, видео со звуком, а также для создания интерактивных игр.  В настоящее время пользуется наибольшей популярностью среди бесплатных 3D-редакторов.</a:t>
            </a:r>
            <a:endParaRPr lang="ru-RU" b="1" dirty="0"/>
          </a:p>
        </p:txBody>
      </p:sp>
      <p:pic>
        <p:nvPicPr>
          <p:cNvPr id="1029" name="Picture 5" descr="C:\Users\Вита\Desktop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827" y="1214497"/>
            <a:ext cx="3098006" cy="20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playbackTrim">
            <a:hlinkClick r:id="" action="ppaction://media"/>
            <a:extLst>
              <a:ext uri="{FF2B5EF4-FFF2-40B4-BE49-F238E27FC236}">
                <a16:creationId xmlns:a16="http://schemas.microsoft.com/office/drawing/2014/main" id="{57BA71C5-C5B1-49CE-96B8-C518ED245A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2827" y="3426881"/>
            <a:ext cx="3098006" cy="2043112"/>
          </a:xfrm>
          <a:prstGeom prst="rect">
            <a:avLst/>
          </a:prstGeom>
        </p:spPr>
      </p:pic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8218540" y="5757402"/>
            <a:ext cx="442451" cy="121675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7776087" y="5757402"/>
            <a:ext cx="442452" cy="121675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7" name="Управляющая кнопка: в начало 6">
            <a:hlinkClick r:id="rId6" action="ppaction://hlinksldjump" highlightClick="1"/>
          </p:cNvPr>
          <p:cNvSpPr/>
          <p:nvPr/>
        </p:nvSpPr>
        <p:spPr>
          <a:xfrm>
            <a:off x="7355758" y="5757402"/>
            <a:ext cx="342900" cy="121675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0194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00">
        <p14:prism isInverted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Деловая графика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638800" y="1219200"/>
          <a:ext cx="3228975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Диаграмма" r:id="rId3" imgW="6528600" imgH="4071240" progId="Excel.Sheet.8">
                  <p:embed/>
                </p:oleObj>
              </mc:Choice>
              <mc:Fallback>
                <p:oleObj name="Диаграмма" r:id="rId3" imgW="6528600" imgH="40712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219200"/>
                        <a:ext cx="3228975" cy="201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85720" y="1142984"/>
          <a:ext cx="3006530" cy="187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Диаграмма" r:id="rId5" imgW="6528600" imgH="4071240" progId="Excel.Sheet.8">
                  <p:embed/>
                </p:oleObj>
              </mc:Choice>
              <mc:Fallback>
                <p:oleObj name="Диаграмма" r:id="rId5" imgW="6528600" imgH="40712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1142984"/>
                        <a:ext cx="3006530" cy="1874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072066" y="3357562"/>
          <a:ext cx="35052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Диаграмма" r:id="rId7" imgW="6528600" imgH="4018320" progId="Excel.Sheet.8">
                  <p:embed/>
                </p:oleObj>
              </mc:Choice>
              <mc:Fallback>
                <p:oleObj name="Диаграмма" r:id="rId7" imgW="6528600" imgH="401832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3357562"/>
                        <a:ext cx="350520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9388" y="5589588"/>
            <a:ext cx="87630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002060"/>
                </a:solidFill>
                <a:latin typeface="Comic Sans MS" pitchFamily="66" charset="0"/>
              </a:rPr>
              <a:t>Плановые показатели, отчетная документация, статистические сводки и  т. п. – вот объекты, для которых с помощью деловой графики создаются наглядные изображения.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0034" y="3214686"/>
            <a:ext cx="4403725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7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OleChart spid="5" grpId="0"/>
      <p:bldOleChart spid="6" grpId="0"/>
      <p:bldP spid="7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6293" y="857250"/>
            <a:ext cx="7086600" cy="849573"/>
          </a:xfrm>
        </p:spPr>
        <p:txBody>
          <a:bodyPr>
            <a:normAutofit/>
          </a:bodyPr>
          <a:lstStyle/>
          <a:p>
            <a:pPr algn="ctr"/>
            <a:r>
              <a:rPr lang="ru-RU" sz="3600" b="1" i="1" dirty="0"/>
              <a:t>Понятие рендеринга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7229" y="2451469"/>
            <a:ext cx="4749421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50" b="1" dirty="0"/>
              <a:t>Сцена, созданная в </a:t>
            </a:r>
            <a:r>
              <a:rPr lang="ru-RU" sz="1650" b="1" dirty="0" err="1"/>
              <a:t>Blender</a:t>
            </a:r>
            <a:r>
              <a:rPr lang="ru-RU" sz="1650" b="1" dirty="0"/>
              <a:t> – это еще не изображение. Чтобы получить из сцены графический файл необходимо «</a:t>
            </a:r>
            <a:r>
              <a:rPr lang="ru-RU" sz="1650" b="1" dirty="0" err="1"/>
              <a:t>отрендерить</a:t>
            </a:r>
            <a:r>
              <a:rPr lang="ru-RU" sz="1650" b="1" dirty="0"/>
              <a:t>» файл.</a:t>
            </a:r>
          </a:p>
          <a:p>
            <a:r>
              <a:rPr lang="ru-RU" sz="1650" b="1" i="1" u="sng" dirty="0"/>
              <a:t>Формирование изображения по созданной сцене называется</a:t>
            </a:r>
            <a:r>
              <a:rPr lang="ru-RU" sz="1650" b="1" dirty="0"/>
              <a:t> </a:t>
            </a:r>
            <a:r>
              <a:rPr lang="ru-RU" sz="1650" b="1" i="1" dirty="0">
                <a:solidFill>
                  <a:srgbClr val="00B0F0"/>
                </a:solidFill>
              </a:rPr>
              <a:t>рендерингом </a:t>
            </a:r>
            <a:r>
              <a:rPr lang="ru-RU" sz="1650" b="1" i="1" dirty="0"/>
              <a:t>(</a:t>
            </a:r>
            <a:r>
              <a:rPr lang="ru-RU" sz="1650" b="1" dirty="0" err="1"/>
              <a:t>отрисовкой</a:t>
            </a:r>
            <a:r>
              <a:rPr lang="ru-RU" sz="1650" b="1" dirty="0"/>
              <a:t>). В </a:t>
            </a:r>
            <a:r>
              <a:rPr lang="ru-RU" sz="1650" b="1" dirty="0" err="1"/>
              <a:t>Blender</a:t>
            </a:r>
            <a:r>
              <a:rPr lang="ru-RU" sz="1650" b="1" dirty="0"/>
              <a:t>, чтобы посмотреть конечное изображение следует нажать клавишу F12. Отображаемая сторона на получившемся изображении зависят от того, где размещена и как повернута камера.</a:t>
            </a:r>
          </a:p>
        </p:txBody>
      </p:sp>
      <p:pic>
        <p:nvPicPr>
          <p:cNvPr id="1026" name="Picture 2" descr="https://studfiles.net/html/2706/288/html_kGFJYJtV_X.XCdY/htmlconvd-YHfyiL2xi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50" y="3633110"/>
            <a:ext cx="857250" cy="757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6482696" y="2953310"/>
            <a:ext cx="9509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/>
              <a:t>3D-</a:t>
            </a:r>
            <a:r>
              <a:rPr lang="ru-RU" sz="1350" b="1" dirty="0"/>
              <a:t>курсор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33024" y="3819914"/>
            <a:ext cx="25812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b="1" dirty="0"/>
              <a:t>Отображаемый объект, по умолчанию – куб.</a:t>
            </a:r>
          </a:p>
        </p:txBody>
      </p:sp>
      <p:pic>
        <p:nvPicPr>
          <p:cNvPr id="1030" name="Picture 6" descr="C:\Users\Вита\Desktop\htmlconvd-YHfyiL2xi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50" y="2773127"/>
            <a:ext cx="857250" cy="638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1" name="Picture 7" descr="C:\Users\Вита\Desktop\htmlconvd-YHfyiL3xi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50" y="4747420"/>
            <a:ext cx="915728" cy="65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Прямоугольник 13"/>
          <p:cNvSpPr/>
          <p:nvPr/>
        </p:nvSpPr>
        <p:spPr>
          <a:xfrm>
            <a:off x="6482696" y="4711195"/>
            <a:ext cx="248188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b="1" dirty="0"/>
              <a:t>С помощью камеры мы видим изображение под тем или иным углом.</a:t>
            </a:r>
          </a:p>
        </p:txBody>
      </p:sp>
      <p:sp>
        <p:nvSpPr>
          <p:cNvPr id="15" name="Управляющая кнопка: далее 14">
            <a:hlinkClick r:id="" action="ppaction://hlinkshowjump?jump=nextslide" highlightClick="1"/>
          </p:cNvPr>
          <p:cNvSpPr/>
          <p:nvPr/>
        </p:nvSpPr>
        <p:spPr>
          <a:xfrm>
            <a:off x="8347312" y="5760209"/>
            <a:ext cx="358253" cy="122830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6" name="Управляющая кнопка: назад 15">
            <a:hlinkClick r:id="" action="ppaction://hlinkshowjump?jump=previousslide" highlightClick="1"/>
          </p:cNvPr>
          <p:cNvSpPr/>
          <p:nvPr/>
        </p:nvSpPr>
        <p:spPr>
          <a:xfrm>
            <a:off x="8009529" y="5760208"/>
            <a:ext cx="337782" cy="122830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7" name="Управляющая кнопка: в начало 16">
            <a:hlinkClick r:id="rId5" action="ppaction://hlinksldjump" highlightClick="1"/>
          </p:cNvPr>
          <p:cNvSpPr/>
          <p:nvPr/>
        </p:nvSpPr>
        <p:spPr>
          <a:xfrm>
            <a:off x="7555345" y="5760209"/>
            <a:ext cx="454184" cy="12283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13" name="Picture 4" descr="Hypercub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090" y="1067696"/>
            <a:ext cx="1600661" cy="16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8148" y="1671820"/>
            <a:ext cx="343321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100" b="1" dirty="0">
                <a:latin typeface="Times New Roman" pitchFamily="18" charset="0"/>
              </a:rPr>
              <a:t>рендеринг (визуализация)-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459707" y="1671820"/>
            <a:ext cx="4674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</a:rPr>
              <a:t>построение проекции в соответствии моделью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591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00">
        <p14:prism isInverted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8308" y="795835"/>
            <a:ext cx="8084594" cy="969771"/>
          </a:xfrm>
        </p:spPr>
        <p:txBody>
          <a:bodyPr>
            <a:normAutofit/>
          </a:bodyPr>
          <a:lstStyle/>
          <a:p>
            <a:pPr algn="ctr"/>
            <a:r>
              <a:rPr lang="ru-RU" sz="2700" b="1" cap="none" dirty="0">
                <a:ea typeface="+mn-ea"/>
                <a:cs typeface="+mn-cs"/>
              </a:rPr>
              <a:t>РЕЖИМ РЕДАКТИРОВАНИЯ</a:t>
            </a:r>
            <a:endParaRPr lang="ru-RU" sz="27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788" y="1541002"/>
            <a:ext cx="8115300" cy="3018094"/>
          </a:xfrm>
        </p:spPr>
        <p:txBody>
          <a:bodyPr>
            <a:normAutofit/>
          </a:bodyPr>
          <a:lstStyle/>
          <a:p>
            <a:pPr lvl="0"/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Для изменения </a:t>
            </a:r>
            <a:r>
              <a:rPr lang="ru-RU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r>
              <a:rPr lang="ru-RU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-объектов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(геометрическая сетка) предусмотрены инструменты, одним из которых является инструмент </a:t>
            </a:r>
            <a:r>
              <a:rPr lang="ru-RU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Extrude</a:t>
            </a:r>
            <a:r>
              <a:rPr lang="ru-RU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(поверхность)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(в переводе с англ. - выдавливать, выпячивать) позволяет изменять </a:t>
            </a:r>
            <a:r>
              <a:rPr lang="ru-RU" sz="1800" dirty="0" err="1"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-объекты в </a:t>
            </a:r>
            <a:r>
              <a:rPr lang="ru-RU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РЕЖИМЕ РЕДАКТИРОВАНИЯ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за счет создания копий вершин, рёбер и граней и их последующего перемещения, а также изменения размеров.</a:t>
            </a:r>
            <a:r>
              <a:rPr lang="ru-RU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ru-RU" sz="18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Blender</a:t>
            </a:r>
            <a:r>
              <a:rPr lang="ru-RU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есть специальный инструмент </a:t>
            </a:r>
            <a:r>
              <a:rPr lang="ru-RU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Subdivide</a:t>
            </a:r>
            <a:r>
              <a:rPr lang="ru-RU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(разделитель на части)</a:t>
            </a:r>
            <a:r>
              <a:rPr lang="ru-RU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позволяющий разделить грань или ребро на части. </a:t>
            </a:r>
          </a:p>
          <a:p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8" y="4111565"/>
            <a:ext cx="2753915" cy="17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iamond4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45" y="4102691"/>
            <a:ext cx="2364475" cy="169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Arina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26" y="4137814"/>
            <a:ext cx="2603595" cy="169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8439764" y="5783086"/>
            <a:ext cx="424457" cy="107051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7964129" y="5783086"/>
            <a:ext cx="475635" cy="107051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Управляющая кнопка: в начало 8">
            <a:hlinkClick r:id="rId5" action="ppaction://hlinksldjump" highlightClick="1"/>
          </p:cNvPr>
          <p:cNvSpPr/>
          <p:nvPr/>
        </p:nvSpPr>
        <p:spPr>
          <a:xfrm>
            <a:off x="7562423" y="5783086"/>
            <a:ext cx="401706" cy="10705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34217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компьютерная графи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29" y="2402681"/>
            <a:ext cx="3382962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3" descr="компьютерная граф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9" y="857250"/>
            <a:ext cx="2824162" cy="213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4" descr="компьютерная график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1" y="871816"/>
            <a:ext cx="2376487" cy="23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5" descr="компьютерная графика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71815"/>
            <a:ext cx="2268538" cy="2341489"/>
          </a:xfrm>
          <a:noFill/>
        </p:spPr>
      </p:pic>
      <p:pic>
        <p:nvPicPr>
          <p:cNvPr id="126982" name="Picture 6" descr="компьютерная график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5" y="857250"/>
            <a:ext cx="2378075" cy="18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Picture 7" descr="компьютерная график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9" y="2834879"/>
            <a:ext cx="2824162" cy="161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Picture 8" descr="компьютерная график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49" y="4027884"/>
            <a:ext cx="3144552" cy="196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5" name="Picture 9" descr="компьютерная график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833812"/>
            <a:ext cx="2986088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Управляющая кнопка: далее 1">
            <a:hlinkClick r:id="" action="ppaction://hlinkshowjump?jump=nextslide" highlightClick="1"/>
          </p:cNvPr>
          <p:cNvSpPr/>
          <p:nvPr/>
        </p:nvSpPr>
        <p:spPr>
          <a:xfrm>
            <a:off x="8475259" y="5875972"/>
            <a:ext cx="419669" cy="117304"/>
          </a:xfrm>
          <a:prstGeom prst="actionButtonForwardNex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3" name="Управляющая кнопка: назад 2">
            <a:hlinkClick r:id="" action="ppaction://hlinkshowjump?jump=previousslide" highlightClick="1"/>
          </p:cNvPr>
          <p:cNvSpPr/>
          <p:nvPr/>
        </p:nvSpPr>
        <p:spPr>
          <a:xfrm>
            <a:off x="8055591" y="5875971"/>
            <a:ext cx="419669" cy="117304"/>
          </a:xfrm>
          <a:prstGeom prst="actionButtonBackPreviou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4" name="Прямоугольник 3"/>
          <p:cNvSpPr/>
          <p:nvPr/>
        </p:nvSpPr>
        <p:spPr>
          <a:xfrm>
            <a:off x="-10484" y="871816"/>
            <a:ext cx="4101473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ru-RU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Редактирование объекта</a:t>
            </a:r>
          </a:p>
        </p:txBody>
      </p:sp>
      <p:sp>
        <p:nvSpPr>
          <p:cNvPr id="5" name="Управляющая кнопка: в начало 4">
            <a:hlinkClick r:id="rId10" action="ppaction://hlinksldjump" highlightClick="1"/>
          </p:cNvPr>
          <p:cNvSpPr/>
          <p:nvPr/>
        </p:nvSpPr>
        <p:spPr>
          <a:xfrm>
            <a:off x="7830403" y="5875972"/>
            <a:ext cx="225188" cy="117303"/>
          </a:xfrm>
          <a:prstGeom prst="actionButtonBeginning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84" y="2956917"/>
            <a:ext cx="3433703" cy="306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447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1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7EE7D-29B1-4A6D-B71E-4D25563B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866" y="857251"/>
            <a:ext cx="5792231" cy="769208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Режимы </a:t>
            </a:r>
            <a:r>
              <a:rPr lang="en-US" sz="3600" b="1" dirty="0"/>
              <a:t>Blender</a:t>
            </a:r>
            <a:endParaRPr lang="ru-RU" sz="3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635511-67A0-499C-89C7-0127261B4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574" y="1688260"/>
            <a:ext cx="3831575" cy="1368401"/>
          </a:xfrm>
        </p:spPr>
        <p:txBody>
          <a:bodyPr>
            <a:noAutofit/>
          </a:bodyPr>
          <a:lstStyle/>
          <a:p>
            <a:r>
              <a:rPr lang="ru-RU" sz="1800" dirty="0"/>
              <a:t>«</a:t>
            </a:r>
            <a:r>
              <a:rPr lang="ru-RU" sz="1800" dirty="0" err="1"/>
              <a:t>Blender</a:t>
            </a:r>
            <a:r>
              <a:rPr lang="ru-RU" sz="1800" dirty="0"/>
              <a:t> </a:t>
            </a:r>
            <a:r>
              <a:rPr lang="ru-RU" sz="1800" dirty="0" err="1"/>
              <a:t>Internal</a:t>
            </a:r>
            <a:r>
              <a:rPr lang="ru-RU" sz="1800" dirty="0"/>
              <a:t>» 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RENDER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)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- 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это оригинальный движок рендеринга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Blende</a:t>
            </a:r>
            <a:r>
              <a:rPr lang="ru-RU" sz="1800" u="sng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исходный код которого был написан еще в 90-х. Это смесь новых и старых технологий </a:t>
            </a:r>
            <a:r>
              <a:rPr lang="ru-RU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рендеринга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включающих в себя трассировку лучей, отражение и освещение.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66" y="988438"/>
            <a:ext cx="3831575" cy="179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66" y="2781914"/>
            <a:ext cx="3831575" cy="187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23D3678-A44E-42DA-976E-F6C120D08EAF}"/>
              </a:ext>
            </a:extLst>
          </p:cNvPr>
          <p:cNvSpPr/>
          <p:nvPr/>
        </p:nvSpPr>
        <p:spPr>
          <a:xfrm>
            <a:off x="435575" y="3975787"/>
            <a:ext cx="3669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Cycles</a:t>
            </a:r>
            <a:r>
              <a:rPr lang="ru-RU" b="1" dirty="0"/>
              <a:t> — </a:t>
            </a:r>
            <a:r>
              <a:rPr lang="ru-RU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это новый визуализатор, введенный в </a:t>
            </a:r>
            <a:r>
              <a:rPr lang="ru-RU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Blender</a:t>
            </a:r>
            <a:r>
              <a:rPr lang="ru-RU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2.61. Он нацелен на простоту использования и интерактивность. </a:t>
            </a:r>
          </a:p>
        </p:txBody>
      </p:sp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8428704" y="5790586"/>
            <a:ext cx="365023" cy="105082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030497" y="5785055"/>
            <a:ext cx="398207" cy="110613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9" name="Picture 4" descr="mental-ray-tuto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2592" y="4438173"/>
            <a:ext cx="1995647" cy="1175431"/>
          </a:xfrm>
          <a:prstGeom prst="rect">
            <a:avLst/>
          </a:prstGeom>
          <a:noFill/>
        </p:spPr>
      </p:pic>
      <p:pic>
        <p:nvPicPr>
          <p:cNvPr id="10" name="Picture 6" descr="glowing_material_with_mental_ray_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8239" y="4438174"/>
            <a:ext cx="1835928" cy="1175430"/>
          </a:xfrm>
          <a:prstGeom prst="rect">
            <a:avLst/>
          </a:prstGeom>
          <a:noFill/>
        </p:spPr>
      </p:pic>
      <p:sp>
        <p:nvSpPr>
          <p:cNvPr id="7" name="Управляющая кнопка: в начало 6">
            <a:hlinkClick r:id="rId6" action="ppaction://hlinksldjump" highlightClick="1"/>
          </p:cNvPr>
          <p:cNvSpPr/>
          <p:nvPr/>
        </p:nvSpPr>
        <p:spPr>
          <a:xfrm>
            <a:off x="7665524" y="5787952"/>
            <a:ext cx="364973" cy="105083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301031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2183B-53DB-4831-BB55-322784C5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4651" y="1092870"/>
            <a:ext cx="8078027" cy="648553"/>
          </a:xfrm>
        </p:spPr>
        <p:txBody>
          <a:bodyPr/>
          <a:lstStyle/>
          <a:p>
            <a:pPr algn="ctr"/>
            <a:r>
              <a:rPr lang="en-US" b="1" dirty="0"/>
              <a:t>Blender Game</a:t>
            </a:r>
            <a:r>
              <a:rPr lang="ru-RU" b="1" dirty="0"/>
              <a:t> </a:t>
            </a:r>
            <a:r>
              <a:rPr lang="en-US" b="1" dirty="0"/>
              <a:t>engine 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23B9E1-DCB8-4F5B-A3E6-AB46E096B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8794" y="2052767"/>
            <a:ext cx="4421488" cy="3438267"/>
          </a:xfrm>
        </p:spPr>
        <p:txBody>
          <a:bodyPr>
            <a:normAutofit lnSpcReduction="10000"/>
          </a:bodyPr>
          <a:lstStyle/>
          <a:p>
            <a:r>
              <a:rPr lang="ru-RU" sz="2100" dirty="0"/>
              <a:t>Блендер</a:t>
            </a:r>
            <a:r>
              <a:rPr lang="ru-RU" sz="2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имеет собственный встроенный игровой движок, который позволяет создавать интерактивные 3D приложения. </a:t>
            </a:r>
            <a:r>
              <a:rPr lang="ru-RU" sz="2100" dirty="0" err="1"/>
              <a:t>Blender</a:t>
            </a:r>
            <a:r>
              <a:rPr lang="ru-RU" sz="2100" dirty="0"/>
              <a:t> </a:t>
            </a:r>
            <a:r>
              <a:rPr lang="ru-RU" sz="2100" dirty="0" err="1"/>
              <a:t>Game</a:t>
            </a:r>
            <a:r>
              <a:rPr lang="ru-RU" sz="2100" dirty="0"/>
              <a:t> </a:t>
            </a:r>
            <a:r>
              <a:rPr lang="ru-RU" sz="2100" dirty="0" err="1"/>
              <a:t>Engine</a:t>
            </a:r>
            <a:r>
              <a:rPr lang="ru-RU" sz="2100" dirty="0"/>
              <a:t> </a:t>
            </a:r>
            <a:r>
              <a:rPr lang="ru-RU" sz="2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является мощным инструментом высокоуровневого программирования. Движок имеет свой язык </a:t>
            </a:r>
            <a:r>
              <a:rPr lang="ru-RU" sz="21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Python</a:t>
            </a:r>
            <a:r>
              <a:rPr lang="ru-RU" sz="21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API, который можно использовать для написания скриптов для управления игрой.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6A0283-2E5E-45B4-B04C-0D594CE2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898" y="3565282"/>
            <a:ext cx="4010054" cy="20831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0B5CEC-A41A-4956-BE6A-E93C709B9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98" y="1209595"/>
            <a:ext cx="4010054" cy="2171700"/>
          </a:xfrm>
          <a:prstGeom prst="rect">
            <a:avLst/>
          </a:prstGeom>
        </p:spPr>
      </p:pic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8395520" y="5758210"/>
            <a:ext cx="442451" cy="109805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8008374" y="5758210"/>
            <a:ext cx="387146" cy="109805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Управляющая кнопка: в начало 7">
            <a:hlinkClick r:id="rId4" action="ppaction://hlinksldjump" highlightClick="1"/>
          </p:cNvPr>
          <p:cNvSpPr/>
          <p:nvPr/>
        </p:nvSpPr>
        <p:spPr>
          <a:xfrm>
            <a:off x="7643352" y="5758210"/>
            <a:ext cx="365023" cy="109805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37282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8650A-EC5D-4231-AFDC-82F9BD8C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00" y="925618"/>
            <a:ext cx="7609640" cy="528251"/>
          </a:xfrm>
        </p:spPr>
        <p:txBody>
          <a:bodyPr/>
          <a:lstStyle/>
          <a:p>
            <a:r>
              <a:rPr lang="ru-RU" b="1" dirty="0"/>
              <a:t>Визуальное программирование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C5F60F-50BC-4FA5-9A80-A55CA259B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798" y="1849285"/>
            <a:ext cx="6015985" cy="3281308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Это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ru-RU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способ создания программы для ЭВМ путём манипулирования графическими объектами вместо написания её текста. Визуальное программирование часто представляют как следующий этап развития текстовых языков программирования.</a:t>
            </a:r>
          </a:p>
          <a:p>
            <a:pPr defTabSz="342900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  <a:buSzPts val="1000"/>
              <a:tabLst>
                <a:tab pos="342900" algn="l"/>
              </a:tabLst>
            </a:pPr>
            <a:r>
              <a:rPr lang="ru-RU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Оно используется для создания программ с графическим интерфейсом. Это </a:t>
            </a:r>
            <a:r>
              <a:rPr lang="ru-RU" sz="1800" dirty="0">
                <a:solidFill>
                  <a:prstClr val="white"/>
                </a:solidFill>
              </a:rPr>
              <a:t>язык схем, основанный на идее «фигур и линий», </a:t>
            </a:r>
            <a:r>
              <a:rPr lang="ru-RU" sz="1800" dirty="0"/>
              <a:t>которыми можно манипулировать интерактивным образом. </a:t>
            </a:r>
            <a:endParaRPr lang="ru-RU" sz="1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 descr="C:\Users\Вита\Desktop\О программе БЛЕНДЕР\3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83" y="1453869"/>
            <a:ext cx="2775530" cy="18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Вита\Desktop\240-a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84" y="3592298"/>
            <a:ext cx="2775530" cy="182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8572739" y="5751871"/>
            <a:ext cx="398207" cy="99551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5" name="Управляющая кнопка: назад 4">
            <a:hlinkClick r:id="" action="ppaction://hlinkshowjump?jump=previousslide" highlightClick="1"/>
          </p:cNvPr>
          <p:cNvSpPr/>
          <p:nvPr/>
        </p:nvSpPr>
        <p:spPr>
          <a:xfrm>
            <a:off x="8152411" y="5751871"/>
            <a:ext cx="420329" cy="99551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Управляющая кнопка: в начало 5">
            <a:hlinkClick r:id="rId4" action="ppaction://hlinksldjump" highlightClick="1"/>
          </p:cNvPr>
          <p:cNvSpPr/>
          <p:nvPr/>
        </p:nvSpPr>
        <p:spPr>
          <a:xfrm>
            <a:off x="7853517" y="5751871"/>
            <a:ext cx="298894" cy="99551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78518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00">
        <p14:prism isInverted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BA6697-4800-4289-9FBE-37F8CB1D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3" y="3556121"/>
            <a:ext cx="4238001" cy="21910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31BDEE-EA5A-49F2-9EB4-9B3A12AA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9590"/>
            <a:ext cx="4268534" cy="21910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0DBE33-005A-4BAE-AB5F-95CA6F19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56122"/>
            <a:ext cx="4268534" cy="21722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Трехмерная модель 9">
                <a:extLst>
                  <a:ext uri="{FF2B5EF4-FFF2-40B4-BE49-F238E27FC236}">
                    <a16:creationId xmlns:a16="http://schemas.microsoft.com/office/drawing/2014/main" id="{F76FE480-5A26-4A5B-84BF-430D19139D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0501" y="1031685"/>
              <a:ext cx="3577134" cy="20634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77134" cy="2063456"/>
                    </a:xfrm>
                    <a:prstGeom prst="rect">
                      <a:avLst/>
                    </a:prstGeom>
                  </am3d:spPr>
                  <am3d:camera>
                    <am3d:pos x="0" y="0" z="59373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008" d="1000000"/>
                    <am3d:preTrans dx="-434508" dy="-6444557" dz="-33936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68884" ay="1992161" az="7175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890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Трехмерная модель 9">
                <a:extLst>
                  <a:ext uri="{FF2B5EF4-FFF2-40B4-BE49-F238E27FC236}">
                    <a16:creationId xmlns:a16="http://schemas.microsoft.com/office/drawing/2014/main" id="{F76FE480-5A26-4A5B-84BF-430D19139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501" y="1031685"/>
                <a:ext cx="3577134" cy="206345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Управляющая кнопка: далее 1">
            <a:hlinkClick r:id="" action="ppaction://hlinkshowjump?jump=nextslide" highlightClick="1"/>
          </p:cNvPr>
          <p:cNvSpPr/>
          <p:nvPr/>
        </p:nvSpPr>
        <p:spPr>
          <a:xfrm>
            <a:off x="8385739" y="5814025"/>
            <a:ext cx="467137" cy="84737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</p:cNvPr>
          <p:cNvSpPr/>
          <p:nvPr/>
        </p:nvSpPr>
        <p:spPr>
          <a:xfrm>
            <a:off x="7832675" y="5813146"/>
            <a:ext cx="553064" cy="85615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Управляющая кнопка: в начало 5">
            <a:hlinkClick r:id="rId7" action="ppaction://hlinksldjump" highlightClick="1"/>
          </p:cNvPr>
          <p:cNvSpPr/>
          <p:nvPr/>
        </p:nvSpPr>
        <p:spPr>
          <a:xfrm>
            <a:off x="7449778" y="5814025"/>
            <a:ext cx="387146" cy="84737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6485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0">
        <p14:prism isContent="1"/>
      </p:transition>
    </mc:Choice>
    <mc:Fallback xmlns="">
      <p:transition spd="slow" advTm="600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0D3B7-3EDB-4050-9144-FC390A81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76" y="2153972"/>
            <a:ext cx="3100703" cy="257723"/>
          </a:xfrm>
        </p:spPr>
        <p:txBody>
          <a:bodyPr>
            <a:noAutofit/>
          </a:bodyPr>
          <a:lstStyle/>
          <a:p>
            <a:r>
              <a:rPr lang="ru-RU" b="1" dirty="0"/>
              <a:t>  </a:t>
            </a:r>
            <a:r>
              <a:rPr lang="en-US" b="1" dirty="0"/>
              <a:t>Node Wrangler</a:t>
            </a:r>
            <a:br>
              <a:rPr lang="en-US" sz="3000" dirty="0"/>
            </a:br>
            <a:br>
              <a:rPr lang="ru-RU" sz="30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ru-RU" sz="3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F54CF6-66ED-42FF-BB3B-56E3D4965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176" y="2223208"/>
            <a:ext cx="3928896" cy="3262183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Позволяет работать с узлами в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Cycles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и ускоряет процесс создания материалов. Например, при стандартном создании материала необходимо смешать два шейдера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(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текстура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)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 Для этого, вставляете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Mix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Shader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далее подключаете его к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Material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Output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и самим шейдерам. С помощью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Node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1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Wrangler</a:t>
            </a:r>
            <a:r>
              <a:rPr lang="ru-RU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достаточно всего лишь одного движения мышки, что бы сделать тоже самое.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FF2DDD-235C-4766-B27C-91ED82D9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29" y="1514123"/>
            <a:ext cx="2378431" cy="1914878"/>
          </a:xfrm>
          <a:prstGeom prst="rect">
            <a:avLst/>
          </a:prstGeom>
        </p:spPr>
      </p:pic>
      <p:pic>
        <p:nvPicPr>
          <p:cNvPr id="5123" name="Picture 3" descr="C:\Users\Вита\Desktop\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00" y="3599475"/>
            <a:ext cx="2264595" cy="19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485" y="3609078"/>
            <a:ext cx="2264595" cy="192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F85945-295D-4E02-8879-45900A031A50}"/>
              </a:ext>
            </a:extLst>
          </p:cNvPr>
          <p:cNvSpPr/>
          <p:nvPr/>
        </p:nvSpPr>
        <p:spPr>
          <a:xfrm>
            <a:off x="275324" y="1001738"/>
            <a:ext cx="5279074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solidFill>
                  <a:schemeClr val="accent2">
                    <a:lumMod val="75000"/>
                  </a:schemeClr>
                </a:solidFill>
              </a:rPr>
              <a:t>Add-ons</a:t>
            </a:r>
            <a:r>
              <a:rPr lang="ru-RU" sz="2250" b="1" dirty="0">
                <a:solidFill>
                  <a:schemeClr val="accent2">
                    <a:lumMod val="75000"/>
                  </a:schemeClr>
                </a:solidFill>
              </a:rPr>
              <a:t> Дополнение (аддон) </a:t>
            </a:r>
          </a:p>
          <a:p>
            <a:endParaRPr lang="ru-RU" sz="21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D746E8-696E-43B0-9DDB-9269F4CD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50" y="1514122"/>
            <a:ext cx="2378431" cy="1914878"/>
          </a:xfrm>
          <a:prstGeom prst="rect">
            <a:avLst/>
          </a:prstGeom>
        </p:spPr>
      </p:pic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8240661" y="5768463"/>
            <a:ext cx="497759" cy="154858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Управляющая кнопка: назад 8">
            <a:hlinkClick r:id="" action="ppaction://hlinkshowjump?jump=previousslide" highlightClick="1"/>
          </p:cNvPr>
          <p:cNvSpPr/>
          <p:nvPr/>
        </p:nvSpPr>
        <p:spPr>
          <a:xfrm>
            <a:off x="7665474" y="5768463"/>
            <a:ext cx="575187" cy="154858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Управляющая кнопка: в начало 9">
            <a:hlinkClick r:id="rId6" action="ppaction://hlinksldjump" highlightClick="1"/>
          </p:cNvPr>
          <p:cNvSpPr/>
          <p:nvPr/>
        </p:nvSpPr>
        <p:spPr>
          <a:xfrm>
            <a:off x="7189839" y="5768463"/>
            <a:ext cx="475635" cy="154858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4716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00000">
        <p14:prism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fileobpHs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5" y="2917315"/>
            <a:ext cx="3360737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Rectangle 3"/>
          <p:cNvSpPr>
            <a:spLocks noGrp="1"/>
          </p:cNvSpPr>
          <p:nvPr>
            <p:ph type="title"/>
          </p:nvPr>
        </p:nvSpPr>
        <p:spPr>
          <a:xfrm>
            <a:off x="509992" y="1072877"/>
            <a:ext cx="8158163" cy="539354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sz="2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Применение</a:t>
            </a:r>
            <a:r>
              <a:rPr lang="ru-RU" sz="2700" dirty="0">
                <a:latin typeface="Arial" charset="0"/>
              </a:rPr>
              <a:t> </a:t>
            </a:r>
            <a:r>
              <a:rPr lang="ru-RU" sz="2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трехмерной</a:t>
            </a:r>
            <a:r>
              <a:rPr lang="ru-RU" sz="2700" dirty="0">
                <a:latin typeface="Arial" charset="0"/>
              </a:rPr>
              <a:t> </a:t>
            </a:r>
            <a:r>
              <a:rPr lang="ru-RU" sz="2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графики</a:t>
            </a:r>
          </a:p>
        </p:txBody>
      </p:sp>
      <p:sp>
        <p:nvSpPr>
          <p:cNvPr id="37892" name="Rectangle 4"/>
          <p:cNvSpPr>
            <a:spLocks noGrp="1"/>
          </p:cNvSpPr>
          <p:nvPr>
            <p:ph idx="1"/>
          </p:nvPr>
        </p:nvSpPr>
        <p:spPr>
          <a:xfrm>
            <a:off x="355292" y="1208875"/>
            <a:ext cx="8229600" cy="2891747"/>
          </a:xfrm>
        </p:spPr>
        <p:txBody>
          <a:bodyPr>
            <a:normAutofit lnSpcReduction="10000"/>
          </a:bodyPr>
          <a:lstStyle/>
          <a:p>
            <a:pPr eaLnBrk="1" hangingPunct="1">
              <a:buFont typeface="Times New Roman" pitchFamily="18" charset="0"/>
              <a:buNone/>
            </a:pPr>
            <a:endParaRPr lang="ru-RU" altLang="ru-RU" dirty="0"/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Моделирование в промышленности;</a:t>
            </a:r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Кинематография; </a:t>
            </a:r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Моделирование ландшафта, зданий и интерьеров; </a:t>
            </a:r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Медицина;</a:t>
            </a:r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Археология;</a:t>
            </a:r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Реклама; </a:t>
            </a:r>
          </a:p>
          <a:p>
            <a:pPr eaLnBrk="1" hangingPunct="1"/>
            <a:r>
              <a:rPr lang="ru-RU" altLang="ru-RU" sz="1800" dirty="0">
                <a:latin typeface="Times New Roman" pitchFamily="18" charset="0"/>
              </a:rPr>
              <a:t>Компьютерные  игры и т.д.</a:t>
            </a:r>
          </a:p>
        </p:txBody>
      </p:sp>
      <p:pic>
        <p:nvPicPr>
          <p:cNvPr id="37893" name="Picture 5" descr="master-of-def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19" y="3958704"/>
            <a:ext cx="4781550" cy="190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Управляющая кнопка: далее 1">
            <a:hlinkClick r:id="" action="ppaction://hlinkshowjump?jump=nextslide" highlightClick="1"/>
          </p:cNvPr>
          <p:cNvSpPr/>
          <p:nvPr/>
        </p:nvSpPr>
        <p:spPr>
          <a:xfrm>
            <a:off x="8301251" y="5726944"/>
            <a:ext cx="317311" cy="140744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3" name="Управляющая кнопка: назад 2">
            <a:hlinkClick r:id="" action="ppaction://hlinkshowjump?jump=previousslide" highlightClick="1"/>
          </p:cNvPr>
          <p:cNvSpPr/>
          <p:nvPr/>
        </p:nvSpPr>
        <p:spPr>
          <a:xfrm>
            <a:off x="7994176" y="5726944"/>
            <a:ext cx="307075" cy="140744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40720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758" y="956801"/>
            <a:ext cx="6457950" cy="969771"/>
          </a:xfrm>
        </p:spPr>
        <p:txBody>
          <a:bodyPr/>
          <a:lstStyle/>
          <a:p>
            <a:pPr algn="l"/>
            <a:r>
              <a:rPr lang="ru-RU" b="1" dirty="0"/>
              <a:t>Морские суда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5" y="1838132"/>
            <a:ext cx="7966571" cy="379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Управляющая кнопка: далее 2">
            <a:hlinkClick r:id="" action="ppaction://hlinkshowjump?jump=nextslide" highlightClick="1"/>
          </p:cNvPr>
          <p:cNvSpPr/>
          <p:nvPr/>
        </p:nvSpPr>
        <p:spPr>
          <a:xfrm>
            <a:off x="8163232" y="5768463"/>
            <a:ext cx="420329" cy="132736"/>
          </a:xfrm>
          <a:prstGeom prst="actionButtonForwardNex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4" name="Управляющая кнопка: назад 3">
            <a:hlinkClick r:id="" action="ppaction://hlinkshowjump?jump=previousslide" highlightClick="1"/>
          </p:cNvPr>
          <p:cNvSpPr/>
          <p:nvPr/>
        </p:nvSpPr>
        <p:spPr>
          <a:xfrm>
            <a:off x="7787149" y="5768463"/>
            <a:ext cx="376084" cy="132736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560235" y="5264007"/>
            <a:ext cx="620927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hlinkClick r:id="rId3"/>
              </a:rPr>
              <a:t>https://studfiles.net/preview/5762542/</a:t>
            </a:r>
            <a:r>
              <a:rPr lang="ru-RU" sz="1350" b="1" dirty="0">
                <a:solidFill>
                  <a:srgbClr val="0070C0"/>
                </a:solidFill>
              </a:rPr>
              <a:t>  </a:t>
            </a:r>
            <a:r>
              <a:rPr lang="en-US" sz="1350" b="1" dirty="0">
                <a:solidFill>
                  <a:srgbClr val="0070C0"/>
                </a:solidFill>
              </a:rPr>
              <a:t>- </a:t>
            </a:r>
            <a:r>
              <a:rPr lang="ru-RU" sz="1350" b="1" dirty="0">
                <a:solidFill>
                  <a:srgbClr val="0070C0"/>
                </a:solidFill>
              </a:rPr>
              <a:t>учебное пособие по </a:t>
            </a:r>
            <a:r>
              <a:rPr lang="en-US" sz="1350" b="1" dirty="0">
                <a:solidFill>
                  <a:srgbClr val="0070C0"/>
                </a:solidFill>
              </a:rPr>
              <a:t>Blender/</a:t>
            </a:r>
            <a:endParaRPr lang="ru-RU" sz="1350" b="1" dirty="0">
              <a:solidFill>
                <a:srgbClr val="0070C0"/>
              </a:solidFill>
            </a:endParaRPr>
          </a:p>
        </p:txBody>
      </p:sp>
      <p:sp>
        <p:nvSpPr>
          <p:cNvPr id="7" name="Управляющая кнопка: в начало 6">
            <a:hlinkClick r:id="rId4" action="ppaction://hlinksldjump" highlightClick="1"/>
          </p:cNvPr>
          <p:cNvSpPr/>
          <p:nvPr/>
        </p:nvSpPr>
        <p:spPr>
          <a:xfrm>
            <a:off x="7466371" y="5768463"/>
            <a:ext cx="320778" cy="132736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38355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Конструкторская графика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AutoShape 5" descr="embim232"/>
          <p:cNvSpPr>
            <a:spLocks noChangeAspect="1" noChangeArrowheads="1"/>
          </p:cNvSpPr>
          <p:nvPr/>
        </p:nvSpPr>
        <p:spPr bwMode="auto">
          <a:xfrm>
            <a:off x="1839913" y="1497013"/>
            <a:ext cx="54641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5" name="AutoShape 7" descr="embim232"/>
          <p:cNvSpPr>
            <a:spLocks noChangeAspect="1" noChangeArrowheads="1"/>
          </p:cNvSpPr>
          <p:nvPr/>
        </p:nvSpPr>
        <p:spPr bwMode="auto">
          <a:xfrm>
            <a:off x="1839913" y="1497013"/>
            <a:ext cx="54641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6" name="AutoShape 9" descr="embim232"/>
          <p:cNvSpPr>
            <a:spLocks noChangeAspect="1" noChangeArrowheads="1"/>
          </p:cNvSpPr>
          <p:nvPr/>
        </p:nvSpPr>
        <p:spPr bwMode="auto">
          <a:xfrm>
            <a:off x="1839913" y="1497013"/>
            <a:ext cx="54641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solidFill>
                <a:srgbClr val="002060"/>
              </a:solidFill>
              <a:latin typeface="Comic Sans MS" pitchFamily="66" charset="0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1414465" y="1071546"/>
          <a:ext cx="3157535" cy="2214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Точечный рисунок" r:id="rId3" imgW="4590476" imgH="3219899" progId="PBrush">
                  <p:embed/>
                </p:oleObj>
              </mc:Choice>
              <mc:Fallback>
                <p:oleObj name="Точечный рисунок" r:id="rId3" imgW="4590476" imgH="321989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5" y="1071546"/>
                        <a:ext cx="3157535" cy="2214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5072066" y="1214421"/>
          <a:ext cx="1928826" cy="1563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Точечный рисунок" r:id="rId5" imgW="2866667" imgH="2324424" progId="PBrush">
                  <p:embed/>
                </p:oleObj>
              </mc:Choice>
              <mc:Fallback>
                <p:oleObj name="Точечный рисунок" r:id="rId5" imgW="2866667" imgH="23244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6" y="1214421"/>
                        <a:ext cx="1928826" cy="1563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52400" y="5514819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002060"/>
                </a:solidFill>
                <a:latin typeface="Comic Sans MS" pitchFamily="66" charset="0"/>
              </a:rPr>
              <a:t>Графика в сочетании с расчетами позволяет проводить в наглядной форме поиск оптимальной конструкции, наиболее удачной компоновки деталей, прогнозировать последствия, к которым могут привести изменения конструкции.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3357562"/>
            <a:ext cx="275904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25613" y="2714620"/>
            <a:ext cx="363260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9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93" y="1626866"/>
            <a:ext cx="3640990" cy="199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6518" y="1093732"/>
            <a:ext cx="66609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00" b="1" dirty="0">
                <a:solidFill>
                  <a:prstClr val="white"/>
                </a:solidFill>
              </a:rPr>
              <a:t>Первые практические работы в </a:t>
            </a:r>
            <a:r>
              <a:rPr lang="en-US" sz="2100" b="1" dirty="0">
                <a:solidFill>
                  <a:prstClr val="white"/>
                </a:solidFill>
              </a:rPr>
              <a:t>Blender.</a:t>
            </a:r>
            <a:endParaRPr lang="ru-RU" sz="2100" b="1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50" y="1536421"/>
            <a:ext cx="4051278" cy="208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Управляющая кнопка: назад 3">
            <a:hlinkClick r:id="" action="ppaction://hlinkshowjump?jump=previousslide" highlightClick="1"/>
          </p:cNvPr>
          <p:cNvSpPr/>
          <p:nvPr/>
        </p:nvSpPr>
        <p:spPr>
          <a:xfrm>
            <a:off x="8237764" y="5772150"/>
            <a:ext cx="285751" cy="138793"/>
          </a:xfrm>
          <a:prstGeom prst="actionButtonBackPreviou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sp>
        <p:nvSpPr>
          <p:cNvPr id="6" name="Управляющая кнопка: домой 5">
            <a:hlinkClick r:id="" action="ppaction://hlinkshowjump?jump=firstslide" highlightClick="1"/>
          </p:cNvPr>
          <p:cNvSpPr/>
          <p:nvPr/>
        </p:nvSpPr>
        <p:spPr>
          <a:xfrm>
            <a:off x="7903028" y="5772150"/>
            <a:ext cx="334736" cy="138793"/>
          </a:xfrm>
          <a:prstGeom prst="actionButtonHom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99" y="3720193"/>
            <a:ext cx="4016930" cy="205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749107"/>
            <a:ext cx="2596243" cy="193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8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00">
        <p14:prism isContent="1"/>
      </p:transition>
    </mc:Choice>
    <mc:Fallback xmlns="">
      <p:transition spd="slow" advTm="6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Иллюстративная графика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043376" y="3465526"/>
          <a:ext cx="2457450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CorelDRAW" r:id="rId3" imgW="4599360" imgH="3673800" progId="">
                  <p:embed/>
                </p:oleObj>
              </mc:Choice>
              <mc:Fallback>
                <p:oleObj name="CorelDRAW" r:id="rId3" imgW="4599360" imgH="367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76" y="3465526"/>
                        <a:ext cx="2457450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4330086" y="1214422"/>
          <a:ext cx="1599236" cy="235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CorelDRAW" r:id="rId5" imgW="3119760" imgH="4599360" progId="">
                  <p:embed/>
                </p:oleObj>
              </mc:Choice>
              <mc:Fallback>
                <p:oleObj name="CorelDRAW" r:id="rId5" imgW="3119760" imgH="459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086" y="1214422"/>
                        <a:ext cx="1599236" cy="23574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девушка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1162048"/>
            <a:ext cx="3334842" cy="23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14282" y="5485171"/>
            <a:ext cx="57150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2000" b="1" dirty="0">
                <a:solidFill>
                  <a:srgbClr val="002060"/>
                </a:solidFill>
                <a:latin typeface="Comic Sans MS" pitchFamily="66" charset="0"/>
              </a:rPr>
              <a:t>Программные средства иллюстративной графики позволяют человеку использовать компьютер для произвольного рисования.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07150" y="4774652"/>
            <a:ext cx="2379692" cy="1826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5720" y="3714752"/>
            <a:ext cx="3494087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57884" y="1142985"/>
            <a:ext cx="164496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29454" y="2981333"/>
            <a:ext cx="1905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1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Художественная и рекламная графика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4" descr="1298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54" y="1357298"/>
            <a:ext cx="530243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Кул Шариф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2973" y="1357298"/>
            <a:ext cx="3891027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000232" y="5577504"/>
            <a:ext cx="321471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Comic Sans MS" pitchFamily="66" charset="0"/>
              </a:rPr>
              <a:t>Создание реалистических </a:t>
            </a:r>
          </a:p>
          <a:p>
            <a:pPr algn="ctr"/>
            <a:r>
              <a:rPr lang="ru-RU" b="1" dirty="0">
                <a:solidFill>
                  <a:srgbClr val="002060"/>
                </a:solidFill>
                <a:latin typeface="Comic Sans MS" pitchFamily="66" charset="0"/>
              </a:rPr>
              <a:t>(близких к естественным) </a:t>
            </a:r>
          </a:p>
          <a:p>
            <a:pPr algn="ctr"/>
            <a:r>
              <a:rPr lang="ru-RU" b="1" dirty="0">
                <a:solidFill>
                  <a:srgbClr val="002060"/>
                </a:solidFill>
                <a:latin typeface="Comic Sans MS" pitchFamily="66" charset="0"/>
              </a:rPr>
              <a:t>изображений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352635"/>
            <a:ext cx="2000232" cy="150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898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27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53</TotalTime>
  <Words>2297</Words>
  <Application>Microsoft Office PowerPoint</Application>
  <PresentationFormat>Экран (4:3)</PresentationFormat>
  <Paragraphs>259</Paragraphs>
  <Slides>70</Slides>
  <Notes>0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70</vt:i4>
      </vt:variant>
    </vt:vector>
  </HeadingPairs>
  <TitlesOfParts>
    <vt:vector size="80" baseType="lpstr">
      <vt:lpstr>Arial</vt:lpstr>
      <vt:lpstr>Comic Sans MS</vt:lpstr>
      <vt:lpstr>Franklin Gothic Book</vt:lpstr>
      <vt:lpstr>Franklin Gothic Medium</vt:lpstr>
      <vt:lpstr>Times New Roman</vt:lpstr>
      <vt:lpstr>Wingdings</vt:lpstr>
      <vt:lpstr>Углы</vt:lpstr>
      <vt:lpstr>Диаграмма</vt:lpstr>
      <vt:lpstr>Точечный рисунок</vt:lpstr>
      <vt:lpstr>CorelDRAW</vt:lpstr>
      <vt:lpstr>Компьютерная графика. Программа Adobe Potoshop. Использование анимации в профессиональной деятельности и их преимущества. Работа с современными средствами 3D моделирования и создания анимационных роликов</vt:lpstr>
      <vt:lpstr>Что такое Компьютерная графика</vt:lpstr>
      <vt:lpstr>Презентация PowerPoint</vt:lpstr>
      <vt:lpstr>Презентация PowerPoint</vt:lpstr>
      <vt:lpstr>Научная графика </vt:lpstr>
      <vt:lpstr>Деловая графика</vt:lpstr>
      <vt:lpstr>Конструкторская графика</vt:lpstr>
      <vt:lpstr>Иллюстративная графика</vt:lpstr>
      <vt:lpstr>Художественная и рекламная графика</vt:lpstr>
      <vt:lpstr>Компьютерная анимация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НЕДОСТАТКИ</vt:lpstr>
      <vt:lpstr>Презентация PowerPoint</vt:lpstr>
      <vt:lpstr>Векторная графика</vt:lpstr>
      <vt:lpstr>Презентация PowerPoint</vt:lpstr>
      <vt:lpstr>ДОСТОИНСТВА</vt:lpstr>
      <vt:lpstr>Векторные графические редакторы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Adobe Photoshop?</vt:lpstr>
      <vt:lpstr>Немного истории </vt:lpstr>
      <vt:lpstr>Особенности</vt:lpstr>
      <vt:lpstr>Цветовые модели программы</vt:lpstr>
      <vt:lpstr>Лицензирование</vt:lpstr>
      <vt:lpstr>Альтернативы</vt:lpstr>
      <vt:lpstr>Основные возможности и функции Adobe Photoshop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Панель инструментов</vt:lpstr>
      <vt:lpstr>Верхняя панель управления</vt:lpstr>
      <vt:lpstr>Коррекция изображения </vt:lpstr>
      <vt:lpstr>Фильтры для изображений</vt:lpstr>
      <vt:lpstr>Фильтры для изображений</vt:lpstr>
      <vt:lpstr>Фильтры для изображений</vt:lpstr>
      <vt:lpstr>Фильтры для изображений</vt:lpstr>
      <vt:lpstr>Фильтры для изображений</vt:lpstr>
      <vt:lpstr>Фильтры для изображений</vt:lpstr>
      <vt:lpstr>Вывод</vt:lpstr>
      <vt:lpstr>Презентация PowerPoint</vt:lpstr>
      <vt:lpstr>моделирование например BLENDER 3D</vt:lpstr>
      <vt:lpstr>Моделирование</vt:lpstr>
      <vt:lpstr>Виды компьютерного моделирования </vt:lpstr>
      <vt:lpstr>Среды трехмерного моделирования</vt:lpstr>
      <vt:lpstr>Blender</vt:lpstr>
      <vt:lpstr>Понятие рендеринга</vt:lpstr>
      <vt:lpstr>РЕЖИМ РЕДАКТИРОВАНИЯ</vt:lpstr>
      <vt:lpstr>Презентация PowerPoint</vt:lpstr>
      <vt:lpstr>Режимы Blender</vt:lpstr>
      <vt:lpstr>Blender Game engine </vt:lpstr>
      <vt:lpstr>Визуальное программирование</vt:lpstr>
      <vt:lpstr>Презентация PowerPoint</vt:lpstr>
      <vt:lpstr>  Node Wrangler  </vt:lpstr>
      <vt:lpstr>Применение трехмерной графики</vt:lpstr>
      <vt:lpstr>Морские суда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Компьютерная графика.</dc:title>
  <dc:creator>Томилова Екатерина Андреевна</dc:creator>
  <cp:lastModifiedBy>Kibriyo</cp:lastModifiedBy>
  <cp:revision>5</cp:revision>
  <dcterms:created xsi:type="dcterms:W3CDTF">2016-01-12T03:26:27Z</dcterms:created>
  <dcterms:modified xsi:type="dcterms:W3CDTF">2025-10-17T03:45:15Z</dcterms:modified>
</cp:coreProperties>
</file>